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av" ContentType="audio/wav"/>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sldIdLst>
    <p:sldId id="256" r:id="rId2"/>
    <p:sldId id="258" r:id="rId3"/>
    <p:sldId id="257" r:id="rId4"/>
    <p:sldId id="260" r:id="rId5"/>
    <p:sldId id="259"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2" d="100"/>
          <a:sy n="72" d="100"/>
        </p:scale>
        <p:origin x="-163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D0065BE-0657-4A47-90AD-C21C55E16B19}" type="datetime4">
              <a:rPr lang="en-US" smtClean="0"/>
              <a:pPr/>
              <a:t>January 20,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6C3AA4-67BE-44F7-809A-3582401494AF}" type="datetime4">
              <a:rPr lang="en-US" smtClean="0"/>
              <a:pPr/>
              <a:t>January 20,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5172EEB-1769-4776-AD69-E7C1260563EB}" type="datetime4">
              <a:rPr lang="en-US" smtClean="0"/>
              <a:pPr/>
              <a:t>January 20,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47BB8AF-C16A-4836-A92D-61834B5F0BA5}" type="datetime4">
              <a:rPr lang="en-US" smtClean="0"/>
              <a:pPr/>
              <a:t>January 20,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647D2193-4505-4A75-99BB-880C6989A757}" type="datetime4">
              <a:rPr lang="en-US" smtClean="0"/>
              <a:pPr/>
              <a:t>January 20,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13A18F4-33C3-445B-924C-31108C51719C}" type="datetime4">
              <a:rPr lang="en-US" smtClean="0"/>
              <a:pPr/>
              <a:t>January 20,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AF7543A-E259-478F-9E0D-57BA40E442B7}" type="datetime4">
              <a:rPr lang="en-US" smtClean="0"/>
              <a:pPr/>
              <a:t>January 20, 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EFB012D-77A1-44B0-BB26-329BA1EE55C9}" type="datetime4">
              <a:rPr lang="en-US" smtClean="0"/>
              <a:pPr/>
              <a:t>January 20, 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B7499E-3031-413E-B01E-B94970708CAA}" type="datetime4">
              <a:rPr lang="en-US" smtClean="0"/>
              <a:pPr/>
              <a:t>January 20, 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DC7EAB0C-2220-4D0E-A0DD-DB7FA0F742F4}" type="datetime4">
              <a:rPr lang="en-US" smtClean="0"/>
              <a:pPr/>
              <a:t>January 20, 2014</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2754ED01-E2A0-4C1E-8E21-014B9904157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Drag picture to placeholder or click icon to add</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416D63-31BF-4B94-B6C5-E20B2C63F515}" type="datetime4">
              <a:rPr lang="en-US" smtClean="0"/>
              <a:pPr/>
              <a:t>January 20,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62B1B13E-D5AF-485E-81A1-82A140076526}" type="datetime4">
              <a:rPr lang="en-US" smtClean="0"/>
              <a:pPr/>
              <a:t>January 20, 2014</a:t>
            </a:fld>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2754ED01-E2A0-4C1E-8E21-014B9904157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1" Type="http://schemas.microsoft.com/office/2007/relationships/media" Target="../media/media1.wav"/><Relationship Id="rId2" Type="http://schemas.openxmlformats.org/officeDocument/2006/relationships/audio" Target="../media/media1.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2.png"/><Relationship Id="rId1" Type="http://schemas.microsoft.com/office/2007/relationships/media" Target="../media/media2.wav"/><Relationship Id="rId2" Type="http://schemas.openxmlformats.org/officeDocument/2006/relationships/audio" Target="../media/media2.wav"/></Relationships>
</file>

<file path=ppt/slides/_rels/slide4.xml.rels><?xml version="1.0" encoding="UTF-8" standalone="yes"?>
<Relationships xmlns="http://schemas.openxmlformats.org/package/2006/relationships"><Relationship Id="rId11" Type="http://schemas.openxmlformats.org/officeDocument/2006/relationships/image" Target="../media/image23.png"/><Relationship Id="rId12" Type="http://schemas.openxmlformats.org/officeDocument/2006/relationships/image" Target="../media/image24.png"/><Relationship Id="rId13" Type="http://schemas.openxmlformats.org/officeDocument/2006/relationships/image" Target="../media/image25.png"/><Relationship Id="rId14" Type="http://schemas.openxmlformats.org/officeDocument/2006/relationships/image" Target="../media/image26.png"/><Relationship Id="rId1" Type="http://schemas.microsoft.com/office/2007/relationships/media" Target="../media/media3.wav"/><Relationship Id="rId2" Type="http://schemas.openxmlformats.org/officeDocument/2006/relationships/audio" Target="../media/media3.wav"/><Relationship Id="rId3" Type="http://schemas.openxmlformats.org/officeDocument/2006/relationships/slideLayout" Target="../slideLayouts/slideLayout2.xml"/><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0"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hyperlink" Target="https://www.youtube.com/watch?v=QgWHbPqpIWQ" TargetMode="External"/><Relationship Id="rId5" Type="http://schemas.openxmlformats.org/officeDocument/2006/relationships/hyperlink" Target="http://www.youtube.com/watch?v=q6RcTHNlxto" TargetMode="External"/><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29.png"/><Relationship Id="rId9" Type="http://schemas.openxmlformats.org/officeDocument/2006/relationships/image" Target="../media/image30.png"/><Relationship Id="rId10" Type="http://schemas.openxmlformats.org/officeDocument/2006/relationships/image" Target="../media/image31.png"/><Relationship Id="rId11" Type="http://schemas.openxmlformats.org/officeDocument/2006/relationships/image" Target="../media/image32.png"/><Relationship Id="rId1" Type="http://schemas.microsoft.com/office/2007/relationships/media" Target="../media/media4.wav"/><Relationship Id="rId2" Type="http://schemas.openxmlformats.org/officeDocument/2006/relationships/audio" Target="../media/media4.wa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1676" y="363295"/>
            <a:ext cx="7712323" cy="1204306"/>
          </a:xfrm>
        </p:spPr>
        <p:txBody>
          <a:bodyPr/>
          <a:lstStyle/>
          <a:p>
            <a:r>
              <a:rPr lang="en-US" sz="8800" dirty="0" smtClean="0">
                <a:solidFill>
                  <a:schemeClr val="accent2">
                    <a:lumMod val="75000"/>
                  </a:schemeClr>
                </a:solidFill>
              </a:rPr>
              <a:t>handball</a:t>
            </a:r>
            <a:endParaRPr lang="en-US" sz="8800" dirty="0">
              <a:solidFill>
                <a:schemeClr val="accent2">
                  <a:lumMod val="75000"/>
                </a:schemeClr>
              </a:solidFill>
            </a:endParaRPr>
          </a:p>
        </p:txBody>
      </p:sp>
      <p:sp>
        <p:nvSpPr>
          <p:cNvPr id="3" name="Subtitle 2"/>
          <p:cNvSpPr>
            <a:spLocks noGrp="1"/>
          </p:cNvSpPr>
          <p:nvPr>
            <p:ph type="subTitle" idx="1"/>
          </p:nvPr>
        </p:nvSpPr>
        <p:spPr>
          <a:xfrm>
            <a:off x="1857374" y="6413500"/>
            <a:ext cx="9461500" cy="444500"/>
          </a:xfrm>
        </p:spPr>
        <p:txBody>
          <a:bodyPr>
            <a:normAutofit/>
          </a:bodyPr>
          <a:lstStyle/>
          <a:p>
            <a:r>
              <a:rPr lang="en-US" dirty="0" smtClean="0">
                <a:solidFill>
                  <a:schemeClr val="accent2">
                    <a:lumMod val="75000"/>
                  </a:schemeClr>
                </a:solidFill>
              </a:rPr>
              <a:t>Jesse mcbrearty, Kayla bleich, ali sabba, Ethan Otis</a:t>
            </a:r>
            <a:endParaRPr lang="en-US" dirty="0">
              <a:solidFill>
                <a:schemeClr val="accent2">
                  <a:lumMod val="75000"/>
                </a:schemeClr>
              </a:solidFill>
            </a:endParaRPr>
          </a:p>
        </p:txBody>
      </p:sp>
      <p:pic>
        <p:nvPicPr>
          <p:cNvPr id="5" name="Picture 4"/>
          <p:cNvPicPr>
            <a:picLocks noChangeAspect="1"/>
          </p:cNvPicPr>
          <p:nvPr/>
        </p:nvPicPr>
        <p:blipFill>
          <a:blip r:embed="rId2"/>
          <a:stretch>
            <a:fillRect/>
          </a:stretch>
        </p:blipFill>
        <p:spPr>
          <a:xfrm>
            <a:off x="916297" y="1567601"/>
            <a:ext cx="2164390" cy="2164390"/>
          </a:xfrm>
          <a:prstGeom prst="rect">
            <a:avLst/>
          </a:prstGeom>
        </p:spPr>
      </p:pic>
      <p:pic>
        <p:nvPicPr>
          <p:cNvPr id="6" name="Picture 5"/>
          <p:cNvPicPr>
            <a:picLocks noChangeAspect="1"/>
          </p:cNvPicPr>
          <p:nvPr/>
        </p:nvPicPr>
        <p:blipFill>
          <a:blip r:embed="rId3"/>
          <a:stretch>
            <a:fillRect/>
          </a:stretch>
        </p:blipFill>
        <p:spPr>
          <a:xfrm>
            <a:off x="7296924" y="504424"/>
            <a:ext cx="1696691" cy="1696691"/>
          </a:xfrm>
          <a:prstGeom prst="rect">
            <a:avLst/>
          </a:prstGeom>
        </p:spPr>
      </p:pic>
      <p:pic>
        <p:nvPicPr>
          <p:cNvPr id="7" name="Picture 6"/>
          <p:cNvPicPr>
            <a:picLocks noChangeAspect="1"/>
          </p:cNvPicPr>
          <p:nvPr/>
        </p:nvPicPr>
        <p:blipFill>
          <a:blip r:embed="rId4"/>
          <a:stretch>
            <a:fillRect/>
          </a:stretch>
        </p:blipFill>
        <p:spPr>
          <a:xfrm>
            <a:off x="3661869" y="1567601"/>
            <a:ext cx="3289300" cy="2463800"/>
          </a:xfrm>
          <a:prstGeom prst="rect">
            <a:avLst/>
          </a:prstGeom>
        </p:spPr>
      </p:pic>
      <p:pic>
        <p:nvPicPr>
          <p:cNvPr id="8" name="Picture 7"/>
          <p:cNvPicPr>
            <a:picLocks noChangeAspect="1"/>
          </p:cNvPicPr>
          <p:nvPr/>
        </p:nvPicPr>
        <p:blipFill>
          <a:blip r:embed="rId5"/>
          <a:stretch>
            <a:fillRect/>
          </a:stretch>
        </p:blipFill>
        <p:spPr>
          <a:xfrm>
            <a:off x="296918" y="4089400"/>
            <a:ext cx="3492500" cy="2324100"/>
          </a:xfrm>
          <a:prstGeom prst="rect">
            <a:avLst/>
          </a:prstGeom>
        </p:spPr>
      </p:pic>
      <p:pic>
        <p:nvPicPr>
          <p:cNvPr id="9" name="Picture 8"/>
          <p:cNvPicPr>
            <a:picLocks noChangeAspect="1"/>
          </p:cNvPicPr>
          <p:nvPr/>
        </p:nvPicPr>
        <p:blipFill>
          <a:blip r:embed="rId6"/>
          <a:stretch>
            <a:fillRect/>
          </a:stretch>
        </p:blipFill>
        <p:spPr>
          <a:xfrm>
            <a:off x="5256642" y="4089400"/>
            <a:ext cx="3605642" cy="2257445"/>
          </a:xfrm>
          <a:prstGeom prst="rect">
            <a:avLst/>
          </a:prstGeom>
        </p:spPr>
      </p:pic>
    </p:spTree>
    <p:extLst>
      <p:ext uri="{BB962C8B-B14F-4D97-AF65-F5344CB8AC3E}">
        <p14:creationId xmlns:p14="http://schemas.microsoft.com/office/powerpoint/2010/main" val="2202331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solidFill>
                  <a:schemeClr val="accent2">
                    <a:lumMod val="75000"/>
                  </a:schemeClr>
                </a:solidFill>
              </a:rPr>
              <a:t>L’histoire</a:t>
            </a:r>
            <a:r>
              <a:rPr lang="en-US" dirty="0" smtClean="0">
                <a:solidFill>
                  <a:schemeClr val="accent2">
                    <a:lumMod val="75000"/>
                  </a:schemeClr>
                </a:solidFill>
              </a:rPr>
              <a:t> </a:t>
            </a:r>
            <a:r>
              <a:rPr lang="en-US" dirty="0">
                <a:solidFill>
                  <a:schemeClr val="accent2">
                    <a:lumMod val="75000"/>
                  </a:schemeClr>
                </a:solidFill>
              </a:rPr>
              <a:t>du handball</a:t>
            </a:r>
            <a:br>
              <a:rPr lang="en-US" dirty="0">
                <a:solidFill>
                  <a:schemeClr val="accent2">
                    <a:lumMod val="75000"/>
                  </a:schemeClr>
                </a:solidFill>
              </a:rPr>
            </a:br>
            <a:endParaRPr lang="en-US" dirty="0">
              <a:solidFill>
                <a:schemeClr val="accent2">
                  <a:lumMod val="75000"/>
                </a:schemeClr>
              </a:solidFill>
            </a:endParaRPr>
          </a:p>
        </p:txBody>
      </p:sp>
      <p:sp>
        <p:nvSpPr>
          <p:cNvPr id="3" name="Content Placeholder 2"/>
          <p:cNvSpPr>
            <a:spLocks noGrp="1"/>
          </p:cNvSpPr>
          <p:nvPr>
            <p:ph idx="1"/>
          </p:nvPr>
        </p:nvSpPr>
        <p:spPr>
          <a:xfrm>
            <a:off x="762000" y="1066800"/>
            <a:ext cx="7597140" cy="3579849"/>
          </a:xfrm>
        </p:spPr>
        <p:txBody>
          <a:bodyPr/>
          <a:lstStyle/>
          <a:p>
            <a:r>
              <a:rPr lang="fr-FR" b="0" dirty="0" smtClean="0"/>
              <a:t>		</a:t>
            </a:r>
            <a:r>
              <a:rPr lang="fr-FR" b="0" dirty="0" smtClean="0">
                <a:solidFill>
                  <a:srgbClr val="0070C0"/>
                </a:solidFill>
              </a:rPr>
              <a:t>Les </a:t>
            </a:r>
            <a:r>
              <a:rPr lang="fr-FR" b="0" dirty="0">
                <a:solidFill>
                  <a:srgbClr val="0070C0"/>
                </a:solidFill>
              </a:rPr>
              <a:t>origines du handball sont </a:t>
            </a:r>
            <a:r>
              <a:rPr lang="fr-FR" b="0" dirty="0" err="1" smtClean="0">
                <a:solidFill>
                  <a:srgbClr val="0070C0"/>
                </a:solidFill>
              </a:rPr>
              <a:t>tr</a:t>
            </a:r>
            <a:r>
              <a:rPr lang="fr-FR" b="0" dirty="0" err="1">
                <a:solidFill>
                  <a:srgbClr val="0070C0"/>
                </a:solidFill>
              </a:rPr>
              <a:t>é</a:t>
            </a:r>
            <a:r>
              <a:rPr lang="fr-FR" b="0" dirty="0" err="1" smtClean="0">
                <a:solidFill>
                  <a:srgbClr val="0070C0"/>
                </a:solidFill>
              </a:rPr>
              <a:t>s</a:t>
            </a:r>
            <a:r>
              <a:rPr lang="fr-FR" b="0" dirty="0" smtClean="0">
                <a:solidFill>
                  <a:srgbClr val="0070C0"/>
                </a:solidFill>
              </a:rPr>
              <a:t> </a:t>
            </a:r>
            <a:r>
              <a:rPr lang="fr-FR" b="0" dirty="0">
                <a:solidFill>
                  <a:srgbClr val="0070C0"/>
                </a:solidFill>
              </a:rPr>
              <a:t>vieilles et était pratiqué </a:t>
            </a:r>
            <a:r>
              <a:rPr lang="fr-FR" b="0" dirty="0" smtClean="0">
                <a:solidFill>
                  <a:srgbClr val="0070C0"/>
                </a:solidFill>
              </a:rPr>
              <a:t>en Tchécoslovaquie. Dans les </a:t>
            </a:r>
            <a:r>
              <a:rPr lang="fr-FR" b="0" dirty="0">
                <a:solidFill>
                  <a:srgbClr val="0070C0"/>
                </a:solidFill>
              </a:rPr>
              <a:t>années 1900, Casey, un Irlandais introduit handball. Beaucoup du personnes sont tombées amoureuses  du handball. Le Handball est devenu un phénomène. En 1926, à la Haye, le congrès de la Fédération Internationale d'Athlétisme Amateur a fait règles pour la pratique du handball. En, 1972 dans le les Jeux Olympiques </a:t>
            </a:r>
            <a:r>
              <a:rPr lang="fr-FR" b="0" dirty="0" smtClean="0">
                <a:solidFill>
                  <a:srgbClr val="0070C0"/>
                </a:solidFill>
              </a:rPr>
              <a:t>d'</a:t>
            </a:r>
            <a:r>
              <a:rPr lang="fr-FR" b="0" dirty="0" err="1" smtClean="0">
                <a:solidFill>
                  <a:srgbClr val="0070C0"/>
                </a:solidFill>
              </a:rPr>
              <a:t>ét</a:t>
            </a:r>
            <a:r>
              <a:rPr lang="fr-FR" b="0" dirty="0" err="1">
                <a:solidFill>
                  <a:srgbClr val="0070C0"/>
                </a:solidFill>
              </a:rPr>
              <a:t>è</a:t>
            </a:r>
            <a:r>
              <a:rPr lang="fr-FR" b="0" dirty="0" smtClean="0">
                <a:solidFill>
                  <a:srgbClr val="0070C0"/>
                </a:solidFill>
              </a:rPr>
              <a:t> </a:t>
            </a:r>
            <a:r>
              <a:rPr lang="fr-FR" b="0" dirty="0">
                <a:solidFill>
                  <a:srgbClr val="0070C0"/>
                </a:solidFill>
              </a:rPr>
              <a:t>les hommes ont fait partie des Jeux Olympiques. En 1976, les filles ont faits partie des jeux Olympique. En 1976, la Fédération Internationale eu 68 pays et plus de 3 millions de joueurs. Plus de 19 millions de pratiquants et 800,000 équipes. Aujourd'hui, beaucoup du personnes joues handball dans tous les continents. </a:t>
            </a:r>
          </a:p>
          <a:p>
            <a:r>
              <a:rPr lang="fr-FR" b="0" dirty="0"/>
              <a:t/>
            </a:r>
            <a:br>
              <a:rPr lang="fr-FR" b="0" dirty="0"/>
            </a:br>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0" y="-5163"/>
            <a:ext cx="1587500" cy="1047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163"/>
            <a:ext cx="1905000"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0" y="3573543"/>
            <a:ext cx="2291697" cy="14739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199" y="3545724"/>
            <a:ext cx="1981199" cy="1501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52400" y="1219200"/>
            <a:ext cx="609600" cy="609600"/>
          </a:xfrm>
          <a:prstGeom prst="rect">
            <a:avLst/>
          </a:prstGeom>
        </p:spPr>
      </p:pic>
      <p:sp>
        <p:nvSpPr>
          <p:cNvPr id="10" name="TextBox 9"/>
          <p:cNvSpPr txBox="1"/>
          <p:nvPr/>
        </p:nvSpPr>
        <p:spPr>
          <a:xfrm>
            <a:off x="228600" y="6400800"/>
            <a:ext cx="3200400" cy="369332"/>
          </a:xfrm>
          <a:prstGeom prst="rect">
            <a:avLst/>
          </a:prstGeom>
          <a:noFill/>
        </p:spPr>
        <p:txBody>
          <a:bodyPr wrap="square" rtlCol="0">
            <a:spAutoFit/>
          </a:bodyPr>
          <a:lstStyle/>
          <a:p>
            <a:r>
              <a:rPr lang="en-US" dirty="0" smtClean="0"/>
              <a:t>Kayla Bleich</a:t>
            </a:r>
            <a:endParaRPr lang="en-US" dirty="0"/>
          </a:p>
        </p:txBody>
      </p:sp>
    </p:spTree>
    <p:extLst>
      <p:ext uri="{BB962C8B-B14F-4D97-AF65-F5344CB8AC3E}">
        <p14:creationId xmlns:p14="http://schemas.microsoft.com/office/powerpoint/2010/main" val="128760098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7305"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lumMod val="75000"/>
                  </a:schemeClr>
                </a:solidFill>
              </a:rPr>
              <a:t>QUEL SONT les </a:t>
            </a:r>
            <a:r>
              <a:rPr lang="en-US" dirty="0" err="1" smtClean="0">
                <a:solidFill>
                  <a:schemeClr val="accent2">
                    <a:lumMod val="75000"/>
                  </a:schemeClr>
                </a:solidFill>
              </a:rPr>
              <a:t>règlements</a:t>
            </a:r>
            <a:r>
              <a:rPr lang="en-US" dirty="0" smtClean="0">
                <a:solidFill>
                  <a:schemeClr val="accent2">
                    <a:lumMod val="75000"/>
                  </a:schemeClr>
                </a:solidFill>
              </a:rPr>
              <a:t>?</a:t>
            </a:r>
            <a:endParaRPr lang="en-US" dirty="0">
              <a:solidFill>
                <a:schemeClr val="accent2">
                  <a:lumMod val="75000"/>
                </a:schemeClr>
              </a:solidFill>
            </a:endParaRPr>
          </a:p>
        </p:txBody>
      </p:sp>
      <p:sp>
        <p:nvSpPr>
          <p:cNvPr id="3" name="Content Placeholder 2"/>
          <p:cNvSpPr>
            <a:spLocks noGrp="1"/>
          </p:cNvSpPr>
          <p:nvPr>
            <p:ph idx="1"/>
          </p:nvPr>
        </p:nvSpPr>
        <p:spPr>
          <a:xfrm>
            <a:off x="152400" y="838200"/>
            <a:ext cx="7520940" cy="3579849"/>
          </a:xfrm>
        </p:spPr>
        <p:txBody>
          <a:bodyPr/>
          <a:lstStyle/>
          <a:p>
            <a:r>
              <a:rPr lang="fr-FR" dirty="0" smtClean="0">
                <a:latin typeface="Times New Roman" panose="02020603050405020304" pitchFamily="18" charset="0"/>
                <a:cs typeface="Times New Roman" panose="02020603050405020304" pitchFamily="18" charset="0"/>
              </a:rPr>
              <a:t>Le </a:t>
            </a:r>
            <a:r>
              <a:rPr lang="fr-FR" dirty="0">
                <a:latin typeface="Times New Roman" panose="02020603050405020304" pitchFamily="18" charset="0"/>
                <a:cs typeface="Times New Roman" panose="02020603050405020304" pitchFamily="18" charset="0"/>
              </a:rPr>
              <a:t>terrain du handball est un rectangle de 40 mètres de long sur 20 mètres de </a:t>
            </a:r>
            <a:r>
              <a:rPr lang="fr-FR" dirty="0" smtClean="0">
                <a:latin typeface="Times New Roman" panose="02020603050405020304" pitchFamily="18" charset="0"/>
                <a:cs typeface="Times New Roman" panose="02020603050405020304" pitchFamily="18" charset="0"/>
              </a:rPr>
              <a:t>large. </a:t>
            </a:r>
          </a:p>
          <a:p>
            <a:r>
              <a:rPr lang="fr-FR" dirty="0" smtClean="0">
                <a:latin typeface="Times New Roman" panose="02020603050405020304" pitchFamily="18" charset="0"/>
                <a:cs typeface="Times New Roman" panose="02020603050405020304" pitchFamily="18" charset="0"/>
              </a:rPr>
              <a:t>Il </a:t>
            </a:r>
            <a:r>
              <a:rPr lang="fr-FR" dirty="0">
                <a:latin typeface="Times New Roman" panose="02020603050405020304" pitchFamily="18" charset="0"/>
                <a:cs typeface="Times New Roman" panose="02020603050405020304" pitchFamily="18" charset="0"/>
              </a:rPr>
              <a:t>y a une zone de sécurité devrait entourer l'aire de jeu. </a:t>
            </a:r>
            <a:endParaRPr lang="fr-FR" dirty="0" smtClean="0">
              <a:latin typeface="Times New Roman" panose="02020603050405020304" pitchFamily="18" charset="0"/>
              <a:cs typeface="Times New Roman" panose="02020603050405020304" pitchFamily="18" charset="0"/>
            </a:endParaRPr>
          </a:p>
          <a:p>
            <a:r>
              <a:rPr lang="fr-FR" dirty="0" smtClean="0">
                <a:latin typeface="Times New Roman" panose="02020603050405020304" pitchFamily="18" charset="0"/>
                <a:cs typeface="Times New Roman" panose="02020603050405020304" pitchFamily="18" charset="0"/>
              </a:rPr>
              <a:t>Il </a:t>
            </a:r>
            <a:r>
              <a:rPr lang="fr-FR" dirty="0">
                <a:latin typeface="Times New Roman" panose="02020603050405020304" pitchFamily="18" charset="0"/>
                <a:cs typeface="Times New Roman" panose="02020603050405020304" pitchFamily="18" charset="0"/>
              </a:rPr>
              <a:t>faut </a:t>
            </a:r>
            <a:r>
              <a:rPr lang="fr-FR" dirty="0" err="1">
                <a:latin typeface="Times New Roman" panose="02020603050405020304" pitchFamily="18" charset="0"/>
                <a:cs typeface="Times New Roman" panose="02020603050405020304" pitchFamily="18" charset="0"/>
              </a:rPr>
              <a:t>q’ils</a:t>
            </a:r>
            <a:r>
              <a:rPr lang="fr-FR" dirty="0">
                <a:latin typeface="Times New Roman" panose="02020603050405020304" pitchFamily="18" charset="0"/>
                <a:cs typeface="Times New Roman" panose="02020603050405020304" pitchFamily="18" charset="0"/>
              </a:rPr>
              <a:t> aient au moins 5 joueurs.  </a:t>
            </a:r>
            <a:endParaRPr lang="fr-FR" dirty="0" smtClean="0">
              <a:latin typeface="Times New Roman" panose="02020603050405020304" pitchFamily="18" charset="0"/>
              <a:cs typeface="Times New Roman" panose="02020603050405020304" pitchFamily="18" charset="0"/>
            </a:endParaRPr>
          </a:p>
          <a:p>
            <a:r>
              <a:rPr lang="fr-FR" dirty="0" smtClean="0">
                <a:latin typeface="Times New Roman" panose="02020603050405020304" pitchFamily="18" charset="0"/>
                <a:cs typeface="Times New Roman" panose="02020603050405020304" pitchFamily="18" charset="0"/>
              </a:rPr>
              <a:t>Toucher </a:t>
            </a:r>
            <a:r>
              <a:rPr lang="fr-FR" dirty="0">
                <a:latin typeface="Times New Roman" panose="02020603050405020304" pitchFamily="18" charset="0"/>
                <a:cs typeface="Times New Roman" panose="02020603050405020304" pitchFamily="18" charset="0"/>
              </a:rPr>
              <a:t>la balle avec le pied est une faute.. </a:t>
            </a:r>
            <a:endParaRPr lang="fr-FR" dirty="0" smtClean="0">
              <a:latin typeface="Times New Roman" panose="02020603050405020304" pitchFamily="18" charset="0"/>
              <a:cs typeface="Times New Roman" panose="02020603050405020304" pitchFamily="18" charset="0"/>
            </a:endParaRPr>
          </a:p>
          <a:p>
            <a:r>
              <a:rPr lang="fr-FR" dirty="0" smtClean="0">
                <a:latin typeface="Times New Roman" panose="02020603050405020304" pitchFamily="18" charset="0"/>
                <a:cs typeface="Times New Roman" panose="02020603050405020304" pitchFamily="18" charset="0"/>
              </a:rPr>
              <a:t>L’objectif </a:t>
            </a:r>
            <a:r>
              <a:rPr lang="fr-FR" dirty="0">
                <a:latin typeface="Times New Roman" panose="02020603050405020304" pitchFamily="18" charset="0"/>
                <a:cs typeface="Times New Roman" panose="02020603050405020304" pitchFamily="18" charset="0"/>
              </a:rPr>
              <a:t>du match est jeter le ballon au sol ou aux murs </a:t>
            </a:r>
            <a:r>
              <a:rPr lang="fr-FR" dirty="0" err="1">
                <a:latin typeface="Times New Roman" panose="02020603050405020304" pitchFamily="18" charset="0"/>
                <a:cs typeface="Times New Roman" panose="02020603050405020304" pitchFamily="18" charset="0"/>
              </a:rPr>
              <a:t>derriere</a:t>
            </a:r>
            <a:r>
              <a:rPr lang="fr-FR" dirty="0">
                <a:latin typeface="Times New Roman" panose="02020603050405020304" pitchFamily="18" charset="0"/>
                <a:cs typeface="Times New Roman" panose="02020603050405020304" pitchFamily="18" charset="0"/>
              </a:rPr>
              <a:t> eux. </a:t>
            </a:r>
            <a:endParaRPr lang="fr-FR" dirty="0" smtClean="0">
              <a:latin typeface="Times New Roman" panose="02020603050405020304" pitchFamily="18" charset="0"/>
              <a:cs typeface="Times New Roman" panose="02020603050405020304" pitchFamily="18" charset="0"/>
            </a:endParaRPr>
          </a:p>
          <a:p>
            <a:r>
              <a:rPr lang="fr-FR" dirty="0" smtClean="0">
                <a:latin typeface="Times New Roman" panose="02020603050405020304" pitchFamily="18" charset="0"/>
                <a:cs typeface="Times New Roman" panose="02020603050405020304" pitchFamily="18" charset="0"/>
              </a:rPr>
              <a:t>Le </a:t>
            </a:r>
            <a:r>
              <a:rPr lang="fr-FR" dirty="0">
                <a:latin typeface="Times New Roman" panose="02020603050405020304" pitchFamily="18" charset="0"/>
                <a:cs typeface="Times New Roman" panose="02020603050405020304" pitchFamily="18" charset="0"/>
              </a:rPr>
              <a:t>terrain sont de 2 mètres et une largeur de 3 mètres. </a:t>
            </a:r>
            <a:endParaRPr lang="fr-FR" dirty="0" smtClean="0">
              <a:latin typeface="Times New Roman" panose="02020603050405020304" pitchFamily="18" charset="0"/>
              <a:cs typeface="Times New Roman" panose="02020603050405020304" pitchFamily="18" charset="0"/>
            </a:endParaRPr>
          </a:p>
          <a:p>
            <a:r>
              <a:rPr lang="fr-FR" dirty="0" smtClean="0">
                <a:latin typeface="Times New Roman" panose="02020603050405020304" pitchFamily="18" charset="0"/>
                <a:cs typeface="Times New Roman" panose="02020603050405020304" pitchFamily="18" charset="0"/>
              </a:rPr>
              <a:t>Le </a:t>
            </a:r>
            <a:r>
              <a:rPr lang="fr-FR" dirty="0">
                <a:latin typeface="Times New Roman" panose="02020603050405020304" pitchFamily="18" charset="0"/>
                <a:cs typeface="Times New Roman" panose="02020603050405020304" pitchFamily="18" charset="0"/>
              </a:rPr>
              <a:t>ballon doit entre dans un filet suspendu alors ne puisse ressortir immédiatement. </a:t>
            </a:r>
            <a:endParaRPr lang="fr-FR" dirty="0" smtClean="0">
              <a:latin typeface="Times New Roman" panose="02020603050405020304" pitchFamily="18" charset="0"/>
              <a:cs typeface="Times New Roman" panose="02020603050405020304" pitchFamily="18" charset="0"/>
            </a:endParaRPr>
          </a:p>
          <a:p>
            <a:r>
              <a:rPr lang="fr-FR" dirty="0" smtClean="0">
                <a:latin typeface="Times New Roman" panose="02020603050405020304" pitchFamily="18" charset="0"/>
                <a:cs typeface="Times New Roman" panose="02020603050405020304" pitchFamily="18" charset="0"/>
              </a:rPr>
              <a:t>Toutes </a:t>
            </a:r>
            <a:r>
              <a:rPr lang="fr-FR" dirty="0">
                <a:latin typeface="Times New Roman" panose="02020603050405020304" pitchFamily="18" charset="0"/>
                <a:cs typeface="Times New Roman" panose="02020603050405020304" pitchFamily="18" charset="0"/>
              </a:rPr>
              <a:t>les lignes tracées sur l'aire de jeu comptent. </a:t>
            </a:r>
            <a:r>
              <a:rPr lang="fr-FR" dirty="0" smtClean="0">
                <a:latin typeface="Times New Roman" panose="02020603050405020304" pitchFamily="18" charset="0"/>
                <a:cs typeface="Times New Roman" panose="02020603050405020304" pitchFamily="18" charset="0"/>
              </a:rPr>
              <a:t> </a:t>
            </a:r>
          </a:p>
          <a:p>
            <a:r>
              <a:rPr lang="en-US" sz="1200" dirty="0">
                <a:solidFill>
                  <a:schemeClr val="accent3">
                    <a:lumMod val="75000"/>
                  </a:schemeClr>
                </a:solidFill>
                <a:latin typeface="Times New Roman" panose="02020603050405020304" pitchFamily="18" charset="0"/>
                <a:cs typeface="Times New Roman" panose="02020603050405020304" pitchFamily="18" charset="0"/>
              </a:rPr>
              <a:t>http://www.ff-handball.org/pratiquer/le-handball/regles/01-laire-de-jeu.html</a:t>
            </a:r>
          </a:p>
          <a:p>
            <a:r>
              <a:rPr lang="en-US" sz="1200" dirty="0">
                <a:solidFill>
                  <a:schemeClr val="accent3">
                    <a:lumMod val="75000"/>
                  </a:schemeClr>
                </a:solidFill>
                <a:latin typeface="Times New Roman" panose="02020603050405020304" pitchFamily="18" charset="0"/>
                <a:cs typeface="Times New Roman" panose="02020603050405020304" pitchFamily="18" charset="0"/>
              </a:rPr>
              <a:t>   http://www.hand77.com/doc_com/arbitrage/regles%20essentielles.html</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301797"/>
            <a:ext cx="4572000" cy="25562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5885" y="3187409"/>
            <a:ext cx="2743902" cy="367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8211" y="1219200"/>
            <a:ext cx="1619250" cy="161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257800" y="1219200"/>
            <a:ext cx="609600" cy="609600"/>
          </a:xfrm>
          <a:prstGeom prst="rect">
            <a:avLst/>
          </a:prstGeom>
        </p:spPr>
      </p:pic>
    </p:spTree>
    <p:extLst>
      <p:ext uri="{BB962C8B-B14F-4D97-AF65-F5344CB8AC3E}">
        <p14:creationId xmlns:p14="http://schemas.microsoft.com/office/powerpoint/2010/main" val="294125084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7939"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28912"/>
            <a:ext cx="5334000" cy="548640"/>
          </a:xfrm>
        </p:spPr>
        <p:txBody>
          <a:bodyPr/>
          <a:lstStyle/>
          <a:p>
            <a:r>
              <a:rPr lang="en-US" dirty="0" err="1" smtClean="0">
                <a:solidFill>
                  <a:schemeClr val="accent2">
                    <a:lumMod val="75000"/>
                  </a:schemeClr>
                </a:solidFill>
              </a:rPr>
              <a:t>Équipement</a:t>
            </a:r>
            <a:r>
              <a:rPr lang="en-US" dirty="0" smtClean="0">
                <a:solidFill>
                  <a:schemeClr val="accent2">
                    <a:lumMod val="75000"/>
                  </a:schemeClr>
                </a:solidFill>
              </a:rPr>
              <a:t> </a:t>
            </a:r>
            <a:r>
              <a:rPr lang="en-US" dirty="0" smtClean="0">
                <a:solidFill>
                  <a:schemeClr val="accent2">
                    <a:lumMod val="75000"/>
                  </a:schemeClr>
                </a:solidFill>
              </a:rPr>
              <a:t>du </a:t>
            </a:r>
            <a:r>
              <a:rPr lang="en-US" dirty="0" smtClean="0">
                <a:solidFill>
                  <a:schemeClr val="accent2">
                    <a:lumMod val="75000"/>
                  </a:schemeClr>
                </a:solidFill>
              </a:rPr>
              <a:t>handball</a:t>
            </a:r>
            <a:endParaRPr lang="en-US" dirty="0">
              <a:solidFill>
                <a:schemeClr val="accent2">
                  <a:lumMod val="75000"/>
                </a:schemeClr>
              </a:solidFill>
            </a:endParaRPr>
          </a:p>
        </p:txBody>
      </p:sp>
      <p:sp>
        <p:nvSpPr>
          <p:cNvPr id="3" name="Content Placeholder 2"/>
          <p:cNvSpPr>
            <a:spLocks noGrp="1"/>
          </p:cNvSpPr>
          <p:nvPr>
            <p:ph idx="1"/>
          </p:nvPr>
        </p:nvSpPr>
        <p:spPr>
          <a:xfrm>
            <a:off x="381000" y="609600"/>
            <a:ext cx="8229600" cy="4525963"/>
          </a:xfrm>
        </p:spPr>
        <p:txBody>
          <a:bodyPr>
            <a:normAutofit/>
          </a:bodyPr>
          <a:lstStyle/>
          <a:p>
            <a:pPr algn="ctr"/>
            <a:r>
              <a:rPr lang="fr-FR" dirty="0" smtClean="0">
                <a:solidFill>
                  <a:srgbClr val="0000FF"/>
                </a:solidFill>
              </a:rPr>
              <a:t>Le handball est un sport qui se joue à l'intérieur et à l'extérieur. Les chaussures de sport sont nécessaires. Les chaussures doivent être léger, respirant et confortable pour votre utilisation. Aussi, genouillères et coudières sont important. Les gardiens de but peut porter protège-tibias, des masques faciaux et des gants, mais protège-tibias et des masques pour le visage ne peut pas être utilisé par les joueurs. Afin de jouer le handball, vous aurez aussi besoin de joueurs, but postes, une balle que pèse 425 à 475 grammes pour les hommes et 325 à 400 grammes pour les femmes, et un net. </a:t>
            </a:r>
          </a:p>
          <a:p>
            <a:pPr algn="ctr"/>
            <a:r>
              <a:rPr lang="fr-FR" dirty="0" smtClean="0">
                <a:solidFill>
                  <a:srgbClr val="0000FF"/>
                </a:solidFill>
              </a:rPr>
              <a:t>Quatre cent vingt-cinq, quatre cent soixante cinq, trois cent vingt-cinq, quatre cents</a:t>
            </a:r>
            <a:endParaRPr lang="en-US" dirty="0">
              <a:solidFill>
                <a:srgbClr val="0000FF"/>
              </a:solidFill>
            </a:endParaRPr>
          </a:p>
        </p:txBody>
      </p:sp>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01000" y="2895600"/>
            <a:ext cx="609600" cy="609600"/>
          </a:xfrm>
          <a:prstGeom prst="rect">
            <a:avLst/>
          </a:prstGeom>
        </p:spPr>
      </p:pic>
      <p:sp>
        <p:nvSpPr>
          <p:cNvPr id="4" name="TextBox 3"/>
          <p:cNvSpPr txBox="1"/>
          <p:nvPr/>
        </p:nvSpPr>
        <p:spPr>
          <a:xfrm>
            <a:off x="7919277" y="6456816"/>
            <a:ext cx="1188359" cy="369332"/>
          </a:xfrm>
          <a:prstGeom prst="rect">
            <a:avLst/>
          </a:prstGeom>
          <a:noFill/>
        </p:spPr>
        <p:txBody>
          <a:bodyPr wrap="none" rtlCol="0">
            <a:spAutoFit/>
          </a:bodyPr>
          <a:lstStyle/>
          <a:p>
            <a:r>
              <a:rPr lang="en-US" dirty="0" smtClean="0"/>
              <a:t>Ethan Otis</a:t>
            </a:r>
            <a:endParaRPr lang="en-US" dirty="0"/>
          </a:p>
        </p:txBody>
      </p:sp>
      <p:pic>
        <p:nvPicPr>
          <p:cNvPr id="6" name="Picture 5"/>
          <p:cNvPicPr>
            <a:picLocks noChangeAspect="1"/>
          </p:cNvPicPr>
          <p:nvPr/>
        </p:nvPicPr>
        <p:blipFill>
          <a:blip r:embed="rId5"/>
          <a:stretch>
            <a:fillRect/>
          </a:stretch>
        </p:blipFill>
        <p:spPr>
          <a:xfrm>
            <a:off x="32413" y="2743200"/>
            <a:ext cx="1371600" cy="1104644"/>
          </a:xfrm>
          <a:prstGeom prst="rect">
            <a:avLst/>
          </a:prstGeom>
        </p:spPr>
      </p:pic>
      <p:pic>
        <p:nvPicPr>
          <p:cNvPr id="8" name="Picture 7"/>
          <p:cNvPicPr>
            <a:picLocks noChangeAspect="1"/>
          </p:cNvPicPr>
          <p:nvPr/>
        </p:nvPicPr>
        <p:blipFill>
          <a:blip r:embed="rId6"/>
          <a:stretch>
            <a:fillRect/>
          </a:stretch>
        </p:blipFill>
        <p:spPr>
          <a:xfrm>
            <a:off x="2209800" y="2819400"/>
            <a:ext cx="2209800" cy="2209800"/>
          </a:xfrm>
          <a:prstGeom prst="rect">
            <a:avLst/>
          </a:prstGeom>
        </p:spPr>
      </p:pic>
      <p:pic>
        <p:nvPicPr>
          <p:cNvPr id="9" name="Picture 8"/>
          <p:cNvPicPr>
            <a:picLocks noChangeAspect="1"/>
          </p:cNvPicPr>
          <p:nvPr/>
        </p:nvPicPr>
        <p:blipFill>
          <a:blip r:embed="rId7"/>
          <a:stretch>
            <a:fillRect/>
          </a:stretch>
        </p:blipFill>
        <p:spPr>
          <a:xfrm>
            <a:off x="4114800" y="2971800"/>
            <a:ext cx="1600200" cy="1760220"/>
          </a:xfrm>
          <a:prstGeom prst="rect">
            <a:avLst/>
          </a:prstGeom>
        </p:spPr>
      </p:pic>
      <p:pic>
        <p:nvPicPr>
          <p:cNvPr id="10" name="Picture 9"/>
          <p:cNvPicPr>
            <a:picLocks noChangeAspect="1"/>
          </p:cNvPicPr>
          <p:nvPr/>
        </p:nvPicPr>
        <p:blipFill>
          <a:blip r:embed="rId8"/>
          <a:stretch>
            <a:fillRect/>
          </a:stretch>
        </p:blipFill>
        <p:spPr>
          <a:xfrm>
            <a:off x="6019800" y="3048000"/>
            <a:ext cx="1676400" cy="1484313"/>
          </a:xfrm>
          <a:prstGeom prst="rect">
            <a:avLst/>
          </a:prstGeom>
        </p:spPr>
      </p:pic>
      <p:pic>
        <p:nvPicPr>
          <p:cNvPr id="11" name="Picture 10"/>
          <p:cNvPicPr>
            <a:picLocks noChangeAspect="1"/>
          </p:cNvPicPr>
          <p:nvPr/>
        </p:nvPicPr>
        <p:blipFill>
          <a:blip r:embed="rId9"/>
          <a:stretch>
            <a:fillRect/>
          </a:stretch>
        </p:blipFill>
        <p:spPr>
          <a:xfrm>
            <a:off x="152400" y="5181600"/>
            <a:ext cx="2654300" cy="1308607"/>
          </a:xfrm>
          <a:prstGeom prst="rect">
            <a:avLst/>
          </a:prstGeom>
        </p:spPr>
      </p:pic>
      <p:pic>
        <p:nvPicPr>
          <p:cNvPr id="12" name="Picture 11"/>
          <p:cNvPicPr>
            <a:picLocks noChangeAspect="1"/>
          </p:cNvPicPr>
          <p:nvPr/>
        </p:nvPicPr>
        <p:blipFill>
          <a:blip r:embed="rId10"/>
          <a:stretch>
            <a:fillRect/>
          </a:stretch>
        </p:blipFill>
        <p:spPr>
          <a:xfrm>
            <a:off x="7696200" y="3657600"/>
            <a:ext cx="1104900" cy="1129785"/>
          </a:xfrm>
          <a:prstGeom prst="rect">
            <a:avLst/>
          </a:prstGeom>
        </p:spPr>
      </p:pic>
      <p:pic>
        <p:nvPicPr>
          <p:cNvPr id="13" name="Picture 12"/>
          <p:cNvPicPr>
            <a:picLocks noChangeAspect="1"/>
          </p:cNvPicPr>
          <p:nvPr/>
        </p:nvPicPr>
        <p:blipFill>
          <a:blip r:embed="rId11"/>
          <a:stretch>
            <a:fillRect/>
          </a:stretch>
        </p:blipFill>
        <p:spPr>
          <a:xfrm>
            <a:off x="2819400" y="5105400"/>
            <a:ext cx="1600200" cy="1600200"/>
          </a:xfrm>
          <a:prstGeom prst="rect">
            <a:avLst/>
          </a:prstGeom>
        </p:spPr>
      </p:pic>
      <p:pic>
        <p:nvPicPr>
          <p:cNvPr id="14" name="Picture 13"/>
          <p:cNvPicPr>
            <a:picLocks noChangeAspect="1"/>
          </p:cNvPicPr>
          <p:nvPr/>
        </p:nvPicPr>
        <p:blipFill>
          <a:blip r:embed="rId12"/>
          <a:stretch>
            <a:fillRect/>
          </a:stretch>
        </p:blipFill>
        <p:spPr>
          <a:xfrm>
            <a:off x="30263" y="3733800"/>
            <a:ext cx="1889694" cy="1257506"/>
          </a:xfrm>
          <a:prstGeom prst="rect">
            <a:avLst/>
          </a:prstGeom>
        </p:spPr>
      </p:pic>
      <p:pic>
        <p:nvPicPr>
          <p:cNvPr id="15" name="Picture 14"/>
          <p:cNvPicPr>
            <a:picLocks noChangeAspect="1"/>
          </p:cNvPicPr>
          <p:nvPr/>
        </p:nvPicPr>
        <p:blipFill>
          <a:blip r:embed="rId13"/>
          <a:stretch>
            <a:fillRect/>
          </a:stretch>
        </p:blipFill>
        <p:spPr>
          <a:xfrm>
            <a:off x="4495800" y="5180089"/>
            <a:ext cx="1663700" cy="1663700"/>
          </a:xfrm>
          <a:prstGeom prst="rect">
            <a:avLst/>
          </a:prstGeom>
        </p:spPr>
      </p:pic>
      <p:pic>
        <p:nvPicPr>
          <p:cNvPr id="16" name="Picture 15"/>
          <p:cNvPicPr>
            <a:picLocks noChangeAspect="1"/>
          </p:cNvPicPr>
          <p:nvPr/>
        </p:nvPicPr>
        <p:blipFill>
          <a:blip r:embed="rId14"/>
          <a:stretch>
            <a:fillRect/>
          </a:stretch>
        </p:blipFill>
        <p:spPr>
          <a:xfrm>
            <a:off x="6324600" y="5105400"/>
            <a:ext cx="1524000" cy="1524000"/>
          </a:xfrm>
          <a:prstGeom prst="rect">
            <a:avLst/>
          </a:prstGeom>
        </p:spPr>
      </p:pic>
    </p:spTree>
    <p:extLst>
      <p:ext uri="{BB962C8B-B14F-4D97-AF65-F5344CB8AC3E}">
        <p14:creationId xmlns:p14="http://schemas.microsoft.com/office/powerpoint/2010/main" val="3053965882"/>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9538" fill="hold"/>
                                        <p:tgtEl>
                                          <p:spTgt spid="7"/>
                                        </p:tgtEl>
                                      </p:cBhvr>
                                    </p:cmd>
                                  </p:childTnLst>
                                </p:cTn>
                              </p:par>
                            </p:childTnLst>
                          </p:cTn>
                        </p:par>
                      </p:childTnLst>
                    </p:cTn>
                  </p:par>
                </p:childTnLst>
              </p:cTn>
              <p:nextCondLst>
                <p:cond evt="onClick" delay="0">
                  <p:tgtEl>
                    <p:spTgt spid="7"/>
                  </p:tgtEl>
                </p:cond>
              </p:nextCondLst>
            </p:seq>
            <p:audio>
              <p:cMediaNode vol="100000">
                <p:cTn id="7" fill="hold" display="0">
                  <p:stCondLst>
                    <p:cond delay="indefinite"/>
                  </p:stCondLst>
                  <p:endCondLst>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248" y="0"/>
            <a:ext cx="8678752" cy="755630"/>
          </a:xfrm>
        </p:spPr>
        <p:txBody>
          <a:bodyPr/>
          <a:lstStyle/>
          <a:p>
            <a:r>
              <a:rPr lang="en-US" dirty="0" err="1" smtClean="0">
                <a:solidFill>
                  <a:srgbClr val="CA4B05"/>
                </a:solidFill>
              </a:rPr>
              <a:t>Quels</a:t>
            </a:r>
            <a:r>
              <a:rPr lang="en-US" dirty="0" smtClean="0">
                <a:solidFill>
                  <a:srgbClr val="CA4B05"/>
                </a:solidFill>
              </a:rPr>
              <a:t> </a:t>
            </a:r>
            <a:r>
              <a:rPr lang="en-US" dirty="0" err="1" smtClean="0">
                <a:solidFill>
                  <a:srgbClr val="CA4B05"/>
                </a:solidFill>
              </a:rPr>
              <a:t>vêtements</a:t>
            </a:r>
            <a:r>
              <a:rPr lang="en-US" dirty="0" smtClean="0">
                <a:solidFill>
                  <a:srgbClr val="CA4B05"/>
                </a:solidFill>
              </a:rPr>
              <a:t> </a:t>
            </a:r>
            <a:r>
              <a:rPr lang="en-US" dirty="0" err="1" smtClean="0">
                <a:solidFill>
                  <a:srgbClr val="CA4B05"/>
                </a:solidFill>
              </a:rPr>
              <a:t>porte</a:t>
            </a:r>
            <a:r>
              <a:rPr lang="en-US" dirty="0" smtClean="0">
                <a:solidFill>
                  <a:srgbClr val="CA4B05"/>
                </a:solidFill>
              </a:rPr>
              <a:t>-t-on pour </a:t>
            </a:r>
            <a:r>
              <a:rPr lang="en-US" dirty="0" err="1" smtClean="0">
                <a:solidFill>
                  <a:srgbClr val="CA4B05"/>
                </a:solidFill>
              </a:rPr>
              <a:t>ce</a:t>
            </a:r>
            <a:r>
              <a:rPr lang="en-US" dirty="0" smtClean="0">
                <a:solidFill>
                  <a:srgbClr val="CA4B05"/>
                </a:solidFill>
              </a:rPr>
              <a:t> sport?</a:t>
            </a:r>
            <a:endParaRPr lang="en-US" dirty="0">
              <a:solidFill>
                <a:srgbClr val="CA4B05"/>
              </a:solidFill>
            </a:endParaRPr>
          </a:p>
        </p:txBody>
      </p:sp>
      <p:sp>
        <p:nvSpPr>
          <p:cNvPr id="3" name="Content Placeholder 2"/>
          <p:cNvSpPr>
            <a:spLocks noGrp="1"/>
          </p:cNvSpPr>
          <p:nvPr>
            <p:ph idx="1"/>
          </p:nvPr>
        </p:nvSpPr>
        <p:spPr>
          <a:xfrm>
            <a:off x="194038" y="755630"/>
            <a:ext cx="8749310" cy="2649113"/>
          </a:xfrm>
        </p:spPr>
        <p:txBody>
          <a:bodyPr>
            <a:normAutofit/>
          </a:bodyPr>
          <a:lstStyle/>
          <a:p>
            <a:r>
              <a:rPr lang="en-US" sz="1800" dirty="0" smtClean="0">
                <a:solidFill>
                  <a:srgbClr val="3366FF"/>
                </a:solidFill>
              </a:rPr>
              <a:t>	</a:t>
            </a:r>
            <a:r>
              <a:rPr lang="en-US" sz="1800" dirty="0" err="1" smtClean="0">
                <a:solidFill>
                  <a:srgbClr val="3366FF"/>
                </a:solidFill>
              </a:rPr>
              <a:t>L’uniforme</a:t>
            </a:r>
            <a:r>
              <a:rPr lang="en-US" sz="1800" dirty="0" smtClean="0">
                <a:solidFill>
                  <a:srgbClr val="3366FF"/>
                </a:solidFill>
              </a:rPr>
              <a:t> du Handball </a:t>
            </a:r>
            <a:r>
              <a:rPr lang="en-US" sz="1800" dirty="0" err="1" smtClean="0">
                <a:solidFill>
                  <a:srgbClr val="3366FF"/>
                </a:solidFill>
              </a:rPr>
              <a:t>consiste</a:t>
            </a:r>
            <a:r>
              <a:rPr lang="en-US" sz="1800" dirty="0" smtClean="0">
                <a:solidFill>
                  <a:srgbClr val="3366FF"/>
                </a:solidFill>
              </a:rPr>
              <a:t> en un maillot </a:t>
            </a:r>
            <a:r>
              <a:rPr lang="en-US" sz="1800" dirty="0" err="1" smtClean="0">
                <a:solidFill>
                  <a:srgbClr val="3366FF"/>
                </a:solidFill>
              </a:rPr>
              <a:t>ou</a:t>
            </a:r>
            <a:r>
              <a:rPr lang="en-US" sz="1800" dirty="0" smtClean="0">
                <a:solidFill>
                  <a:srgbClr val="3366FF"/>
                </a:solidFill>
              </a:rPr>
              <a:t> </a:t>
            </a:r>
            <a:r>
              <a:rPr lang="en-US" sz="1800" dirty="0" err="1" smtClean="0">
                <a:solidFill>
                  <a:srgbClr val="3366FF"/>
                </a:solidFill>
              </a:rPr>
              <a:t>une</a:t>
            </a:r>
            <a:r>
              <a:rPr lang="en-US" sz="1800" dirty="0" smtClean="0">
                <a:solidFill>
                  <a:srgbClr val="3366FF"/>
                </a:solidFill>
              </a:rPr>
              <a:t> chemise, le short, les </a:t>
            </a:r>
            <a:r>
              <a:rPr lang="en-US" sz="1800" dirty="0" err="1" smtClean="0">
                <a:solidFill>
                  <a:srgbClr val="3366FF"/>
                </a:solidFill>
              </a:rPr>
              <a:t>chaussettes</a:t>
            </a:r>
            <a:r>
              <a:rPr lang="en-US" sz="1800" dirty="0" smtClean="0">
                <a:solidFill>
                  <a:srgbClr val="3366FF"/>
                </a:solidFill>
              </a:rPr>
              <a:t>, et les </a:t>
            </a:r>
            <a:r>
              <a:rPr lang="en-US" sz="1800" dirty="0" err="1" smtClean="0">
                <a:solidFill>
                  <a:srgbClr val="3366FF"/>
                </a:solidFill>
              </a:rPr>
              <a:t>chaussure</a:t>
            </a:r>
            <a:r>
              <a:rPr lang="en-US" sz="1800" dirty="0" smtClean="0">
                <a:solidFill>
                  <a:srgbClr val="3366FF"/>
                </a:solidFill>
              </a:rPr>
              <a:t> </a:t>
            </a:r>
            <a:r>
              <a:rPr lang="en-US" sz="1800" dirty="0" err="1" smtClean="0">
                <a:solidFill>
                  <a:srgbClr val="3366FF"/>
                </a:solidFill>
              </a:rPr>
              <a:t>athlètiques</a:t>
            </a:r>
            <a:r>
              <a:rPr lang="en-US" sz="1800" dirty="0" smtClean="0">
                <a:solidFill>
                  <a:srgbClr val="3366FF"/>
                </a:solidFill>
              </a:rPr>
              <a:t>. Il </a:t>
            </a:r>
            <a:r>
              <a:rPr lang="en-US" sz="1800" dirty="0" err="1" smtClean="0">
                <a:solidFill>
                  <a:srgbClr val="3366FF"/>
                </a:solidFill>
              </a:rPr>
              <a:t>faut</a:t>
            </a:r>
            <a:r>
              <a:rPr lang="en-US" sz="1800" dirty="0" smtClean="0">
                <a:solidFill>
                  <a:srgbClr val="3366FF"/>
                </a:solidFill>
              </a:rPr>
              <a:t> </a:t>
            </a:r>
            <a:r>
              <a:rPr lang="en-US" sz="1800" dirty="0" err="1" smtClean="0">
                <a:solidFill>
                  <a:srgbClr val="3366FF"/>
                </a:solidFill>
              </a:rPr>
              <a:t>que</a:t>
            </a:r>
            <a:r>
              <a:rPr lang="en-US" sz="1800" dirty="0" smtClean="0">
                <a:solidFill>
                  <a:srgbClr val="3366FF"/>
                </a:solidFill>
              </a:rPr>
              <a:t> les </a:t>
            </a:r>
            <a:r>
              <a:rPr lang="en-US" sz="1800" dirty="0" err="1" smtClean="0">
                <a:solidFill>
                  <a:srgbClr val="3366FF"/>
                </a:solidFill>
              </a:rPr>
              <a:t>joueurs</a:t>
            </a:r>
            <a:r>
              <a:rPr lang="en-US" sz="1800" dirty="0" smtClean="0">
                <a:solidFill>
                  <a:srgbClr val="3366FF"/>
                </a:solidFill>
              </a:rPr>
              <a:t> </a:t>
            </a:r>
            <a:r>
              <a:rPr lang="en-US" sz="1800" dirty="0" err="1" smtClean="0">
                <a:solidFill>
                  <a:srgbClr val="3366FF"/>
                </a:solidFill>
              </a:rPr>
              <a:t>aient</a:t>
            </a:r>
            <a:r>
              <a:rPr lang="en-US" sz="1800" dirty="0" smtClean="0">
                <a:solidFill>
                  <a:srgbClr val="3366FF"/>
                </a:solidFill>
              </a:rPr>
              <a:t> </a:t>
            </a:r>
            <a:r>
              <a:rPr lang="en-US" sz="1800" dirty="0" err="1" smtClean="0">
                <a:solidFill>
                  <a:srgbClr val="3366FF"/>
                </a:solidFill>
              </a:rPr>
              <a:t>deux</a:t>
            </a:r>
            <a:r>
              <a:rPr lang="en-US" sz="1800" dirty="0" smtClean="0">
                <a:solidFill>
                  <a:srgbClr val="3366FF"/>
                </a:solidFill>
              </a:rPr>
              <a:t> </a:t>
            </a:r>
            <a:r>
              <a:rPr lang="en-US" sz="1800" dirty="0" err="1" smtClean="0">
                <a:solidFill>
                  <a:srgbClr val="3366FF"/>
                </a:solidFill>
              </a:rPr>
              <a:t>uniformes</a:t>
            </a:r>
            <a:r>
              <a:rPr lang="en-US" sz="1800" dirty="0" smtClean="0">
                <a:solidFill>
                  <a:srgbClr val="3366FF"/>
                </a:solidFill>
              </a:rPr>
              <a:t>. Le premier </a:t>
            </a:r>
            <a:r>
              <a:rPr lang="en-US" sz="1800" dirty="0" err="1" smtClean="0">
                <a:solidFill>
                  <a:srgbClr val="3366FF"/>
                </a:solidFill>
              </a:rPr>
              <a:t>uniforme</a:t>
            </a:r>
            <a:r>
              <a:rPr lang="en-US" sz="1800" dirty="0" smtClean="0">
                <a:solidFill>
                  <a:srgbClr val="3366FF"/>
                </a:solidFill>
              </a:rPr>
              <a:t> </a:t>
            </a:r>
            <a:r>
              <a:rPr lang="en-US" sz="1800" dirty="0" err="1" smtClean="0">
                <a:solidFill>
                  <a:srgbClr val="3366FF"/>
                </a:solidFill>
              </a:rPr>
              <a:t>est</a:t>
            </a:r>
            <a:r>
              <a:rPr lang="en-US" sz="1800" dirty="0" smtClean="0">
                <a:solidFill>
                  <a:srgbClr val="3366FF"/>
                </a:solidFill>
              </a:rPr>
              <a:t> </a:t>
            </a:r>
            <a:r>
              <a:rPr lang="en-US" sz="1800" dirty="0" err="1" smtClean="0">
                <a:solidFill>
                  <a:srgbClr val="3366FF"/>
                </a:solidFill>
              </a:rPr>
              <a:t>une</a:t>
            </a:r>
            <a:r>
              <a:rPr lang="en-US" sz="1800" dirty="0" smtClean="0">
                <a:solidFill>
                  <a:srgbClr val="3366FF"/>
                </a:solidFill>
              </a:rPr>
              <a:t> </a:t>
            </a:r>
            <a:r>
              <a:rPr lang="en-US" sz="1800" dirty="0" err="1" smtClean="0">
                <a:solidFill>
                  <a:srgbClr val="3366FF"/>
                </a:solidFill>
              </a:rPr>
              <a:t>couleur</a:t>
            </a:r>
            <a:r>
              <a:rPr lang="en-US" sz="1800" dirty="0" smtClean="0">
                <a:solidFill>
                  <a:srgbClr val="3366FF"/>
                </a:solidFill>
              </a:rPr>
              <a:t> </a:t>
            </a:r>
            <a:r>
              <a:rPr lang="en-US" sz="1800" dirty="0" err="1" smtClean="0">
                <a:solidFill>
                  <a:srgbClr val="3366FF"/>
                </a:solidFill>
              </a:rPr>
              <a:t>claire</a:t>
            </a:r>
            <a:r>
              <a:rPr lang="en-US" sz="1800" dirty="0" smtClean="0">
                <a:solidFill>
                  <a:srgbClr val="3366FF"/>
                </a:solidFill>
              </a:rPr>
              <a:t>. Le </a:t>
            </a:r>
            <a:r>
              <a:rPr lang="en-US" sz="1800" dirty="0" err="1" smtClean="0">
                <a:solidFill>
                  <a:srgbClr val="3366FF"/>
                </a:solidFill>
              </a:rPr>
              <a:t>deuxième</a:t>
            </a:r>
            <a:r>
              <a:rPr lang="en-US" sz="1800" dirty="0" smtClean="0">
                <a:solidFill>
                  <a:srgbClr val="3366FF"/>
                </a:solidFill>
              </a:rPr>
              <a:t> </a:t>
            </a:r>
            <a:r>
              <a:rPr lang="en-US" sz="1800" dirty="0" err="1" smtClean="0">
                <a:solidFill>
                  <a:srgbClr val="3366FF"/>
                </a:solidFill>
              </a:rPr>
              <a:t>uniforme</a:t>
            </a:r>
            <a:r>
              <a:rPr lang="en-US" sz="1800" dirty="0" smtClean="0">
                <a:solidFill>
                  <a:srgbClr val="3366FF"/>
                </a:solidFill>
              </a:rPr>
              <a:t> </a:t>
            </a:r>
            <a:r>
              <a:rPr lang="en-US" sz="1800" dirty="0" err="1" smtClean="0">
                <a:solidFill>
                  <a:srgbClr val="3366FF"/>
                </a:solidFill>
              </a:rPr>
              <a:t>est</a:t>
            </a:r>
            <a:r>
              <a:rPr lang="en-US" sz="1800" dirty="0" smtClean="0">
                <a:solidFill>
                  <a:srgbClr val="3366FF"/>
                </a:solidFill>
              </a:rPr>
              <a:t> </a:t>
            </a:r>
            <a:r>
              <a:rPr lang="en-US" sz="1800" dirty="0" err="1" smtClean="0">
                <a:solidFill>
                  <a:srgbClr val="3366FF"/>
                </a:solidFill>
              </a:rPr>
              <a:t>une</a:t>
            </a:r>
            <a:r>
              <a:rPr lang="en-US" sz="1800" dirty="0" smtClean="0">
                <a:solidFill>
                  <a:srgbClr val="3366FF"/>
                </a:solidFill>
              </a:rPr>
              <a:t> </a:t>
            </a:r>
            <a:r>
              <a:rPr lang="en-US" sz="1800" dirty="0" err="1" smtClean="0">
                <a:solidFill>
                  <a:srgbClr val="3366FF"/>
                </a:solidFill>
              </a:rPr>
              <a:t>couleur</a:t>
            </a:r>
            <a:r>
              <a:rPr lang="en-US" sz="1800" dirty="0" smtClean="0">
                <a:solidFill>
                  <a:srgbClr val="3366FF"/>
                </a:solidFill>
              </a:rPr>
              <a:t> </a:t>
            </a:r>
            <a:r>
              <a:rPr lang="en-US" sz="1800" dirty="0" err="1" smtClean="0">
                <a:solidFill>
                  <a:srgbClr val="3366FF"/>
                </a:solidFill>
              </a:rPr>
              <a:t>foncée</a:t>
            </a:r>
            <a:r>
              <a:rPr lang="en-US" sz="1800" dirty="0" smtClean="0">
                <a:solidFill>
                  <a:srgbClr val="3366FF"/>
                </a:solidFill>
              </a:rPr>
              <a:t>. Les </a:t>
            </a:r>
            <a:r>
              <a:rPr lang="en-US" sz="1800" dirty="0" err="1" smtClean="0">
                <a:solidFill>
                  <a:srgbClr val="3366FF"/>
                </a:solidFill>
              </a:rPr>
              <a:t>uniformes</a:t>
            </a:r>
            <a:r>
              <a:rPr lang="en-US" sz="1800" dirty="0" smtClean="0">
                <a:solidFill>
                  <a:srgbClr val="3366FF"/>
                </a:solidFill>
              </a:rPr>
              <a:t> noirs </a:t>
            </a:r>
            <a:r>
              <a:rPr lang="en-US" sz="1800" dirty="0" err="1" smtClean="0">
                <a:solidFill>
                  <a:srgbClr val="3366FF"/>
                </a:solidFill>
              </a:rPr>
              <a:t>n’ont</a:t>
            </a:r>
            <a:r>
              <a:rPr lang="en-US" sz="1800" dirty="0" smtClean="0">
                <a:solidFill>
                  <a:srgbClr val="3366FF"/>
                </a:solidFill>
              </a:rPr>
              <a:t> pas </a:t>
            </a:r>
            <a:r>
              <a:rPr lang="en-US" sz="1800" dirty="0" err="1" smtClean="0">
                <a:solidFill>
                  <a:srgbClr val="3366FF"/>
                </a:solidFill>
              </a:rPr>
              <a:t>permis</a:t>
            </a:r>
            <a:r>
              <a:rPr lang="en-US" sz="1800" dirty="0" smtClean="0">
                <a:solidFill>
                  <a:srgbClr val="3366FF"/>
                </a:solidFill>
              </a:rPr>
              <a:t>. Il </a:t>
            </a:r>
            <a:r>
              <a:rPr lang="en-US" sz="1800" dirty="0" err="1" smtClean="0">
                <a:solidFill>
                  <a:srgbClr val="3366FF"/>
                </a:solidFill>
              </a:rPr>
              <a:t>faut</a:t>
            </a:r>
            <a:r>
              <a:rPr lang="en-US" sz="1800" dirty="0" smtClean="0">
                <a:solidFill>
                  <a:srgbClr val="3366FF"/>
                </a:solidFill>
              </a:rPr>
              <a:t> </a:t>
            </a:r>
            <a:r>
              <a:rPr lang="en-US" sz="1800" dirty="0" err="1" smtClean="0">
                <a:solidFill>
                  <a:srgbClr val="3366FF"/>
                </a:solidFill>
              </a:rPr>
              <a:t>que</a:t>
            </a:r>
            <a:r>
              <a:rPr lang="en-US" sz="1800" dirty="0" smtClean="0">
                <a:solidFill>
                  <a:srgbClr val="3366FF"/>
                </a:solidFill>
              </a:rPr>
              <a:t> les chemises </a:t>
            </a:r>
            <a:r>
              <a:rPr lang="en-US" sz="1800" dirty="0" err="1" smtClean="0">
                <a:solidFill>
                  <a:srgbClr val="3366FF"/>
                </a:solidFill>
              </a:rPr>
              <a:t>aient</a:t>
            </a:r>
            <a:r>
              <a:rPr lang="en-US" sz="1800" dirty="0" smtClean="0">
                <a:solidFill>
                  <a:srgbClr val="3366FF"/>
                </a:solidFill>
              </a:rPr>
              <a:t> 4 </a:t>
            </a:r>
            <a:r>
              <a:rPr lang="en-US" sz="1800" dirty="0" err="1" smtClean="0">
                <a:solidFill>
                  <a:srgbClr val="3366FF"/>
                </a:solidFill>
              </a:rPr>
              <a:t>pouce</a:t>
            </a:r>
            <a:r>
              <a:rPr lang="en-US" sz="1800" dirty="0" smtClean="0">
                <a:solidFill>
                  <a:srgbClr val="3366FF"/>
                </a:solidFill>
              </a:rPr>
              <a:t> </a:t>
            </a:r>
            <a:r>
              <a:rPr lang="en-US" sz="1800" dirty="0" err="1" smtClean="0">
                <a:solidFill>
                  <a:srgbClr val="3366FF"/>
                </a:solidFill>
              </a:rPr>
              <a:t>numéros</a:t>
            </a:r>
            <a:r>
              <a:rPr lang="en-US" sz="1800" dirty="0">
                <a:solidFill>
                  <a:srgbClr val="3366FF"/>
                </a:solidFill>
              </a:rPr>
              <a:t> </a:t>
            </a:r>
            <a:r>
              <a:rPr lang="en-US" sz="1800" dirty="0" err="1" smtClean="0">
                <a:solidFill>
                  <a:srgbClr val="3366FF"/>
                </a:solidFill>
              </a:rPr>
              <a:t>sur</a:t>
            </a:r>
            <a:r>
              <a:rPr lang="en-US" sz="1800" dirty="0" smtClean="0">
                <a:solidFill>
                  <a:srgbClr val="3366FF"/>
                </a:solidFill>
              </a:rPr>
              <a:t> le </a:t>
            </a:r>
            <a:r>
              <a:rPr lang="en-US" sz="1800" dirty="0" err="1" smtClean="0">
                <a:solidFill>
                  <a:srgbClr val="3366FF"/>
                </a:solidFill>
              </a:rPr>
              <a:t>devant</a:t>
            </a:r>
            <a:r>
              <a:rPr lang="en-US" sz="1800" dirty="0" smtClean="0">
                <a:solidFill>
                  <a:srgbClr val="3366FF"/>
                </a:solidFill>
              </a:rPr>
              <a:t> et 6 </a:t>
            </a:r>
            <a:r>
              <a:rPr lang="en-US" sz="1800" dirty="0" err="1" smtClean="0">
                <a:solidFill>
                  <a:srgbClr val="3366FF"/>
                </a:solidFill>
              </a:rPr>
              <a:t>pouce</a:t>
            </a:r>
            <a:r>
              <a:rPr lang="en-US" sz="1800" dirty="0" smtClean="0">
                <a:solidFill>
                  <a:srgbClr val="3366FF"/>
                </a:solidFill>
              </a:rPr>
              <a:t> </a:t>
            </a:r>
            <a:r>
              <a:rPr lang="en-US" sz="1800" dirty="0" err="1" smtClean="0">
                <a:solidFill>
                  <a:srgbClr val="3366FF"/>
                </a:solidFill>
              </a:rPr>
              <a:t>numéros</a:t>
            </a:r>
            <a:r>
              <a:rPr lang="en-US" sz="1800" dirty="0" smtClean="0">
                <a:solidFill>
                  <a:srgbClr val="3366FF"/>
                </a:solidFill>
              </a:rPr>
              <a:t> </a:t>
            </a:r>
            <a:r>
              <a:rPr lang="en-US" sz="1800" dirty="0" err="1" smtClean="0">
                <a:solidFill>
                  <a:srgbClr val="3366FF"/>
                </a:solidFill>
              </a:rPr>
              <a:t>sur</a:t>
            </a:r>
            <a:r>
              <a:rPr lang="en-US" sz="1800" dirty="0" smtClean="0">
                <a:solidFill>
                  <a:srgbClr val="3366FF"/>
                </a:solidFill>
              </a:rPr>
              <a:t> le dos. La </a:t>
            </a:r>
            <a:r>
              <a:rPr lang="en-US" sz="1800" dirty="0" err="1" smtClean="0">
                <a:solidFill>
                  <a:srgbClr val="3366FF"/>
                </a:solidFill>
              </a:rPr>
              <a:t>couleur</a:t>
            </a:r>
            <a:r>
              <a:rPr lang="en-US" sz="1800" dirty="0" smtClean="0">
                <a:solidFill>
                  <a:srgbClr val="3366FF"/>
                </a:solidFill>
              </a:rPr>
              <a:t> de les </a:t>
            </a:r>
            <a:r>
              <a:rPr lang="en-US" sz="1800" dirty="0" err="1" smtClean="0">
                <a:solidFill>
                  <a:srgbClr val="3366FF"/>
                </a:solidFill>
              </a:rPr>
              <a:t>numéros</a:t>
            </a:r>
            <a:r>
              <a:rPr lang="en-US" sz="1800" dirty="0" smtClean="0">
                <a:solidFill>
                  <a:srgbClr val="3366FF"/>
                </a:solidFill>
              </a:rPr>
              <a:t> </a:t>
            </a:r>
            <a:r>
              <a:rPr lang="en-US" sz="1800" dirty="0" err="1" smtClean="0">
                <a:solidFill>
                  <a:srgbClr val="3366FF"/>
                </a:solidFill>
              </a:rPr>
              <a:t>doivent</a:t>
            </a:r>
            <a:r>
              <a:rPr lang="en-US" sz="1800" dirty="0" smtClean="0">
                <a:solidFill>
                  <a:srgbClr val="3366FF"/>
                </a:solidFill>
              </a:rPr>
              <a:t> </a:t>
            </a:r>
            <a:r>
              <a:rPr lang="en-US" sz="1800" dirty="0" err="1" smtClean="0">
                <a:solidFill>
                  <a:srgbClr val="3366FF"/>
                </a:solidFill>
              </a:rPr>
              <a:t>contraster</a:t>
            </a:r>
            <a:r>
              <a:rPr lang="en-US" sz="1800" dirty="0" smtClean="0">
                <a:solidFill>
                  <a:srgbClr val="3366FF"/>
                </a:solidFill>
              </a:rPr>
              <a:t> </a:t>
            </a:r>
            <a:r>
              <a:rPr lang="en-US" sz="1800" dirty="0" err="1" smtClean="0">
                <a:solidFill>
                  <a:srgbClr val="3366FF"/>
                </a:solidFill>
              </a:rPr>
              <a:t>à</a:t>
            </a:r>
            <a:r>
              <a:rPr lang="en-US" sz="1800" dirty="0" smtClean="0">
                <a:solidFill>
                  <a:srgbClr val="3366FF"/>
                </a:solidFill>
              </a:rPr>
              <a:t> la chemise. Le </a:t>
            </a:r>
            <a:r>
              <a:rPr lang="en-US" sz="1800" dirty="0" err="1" smtClean="0">
                <a:solidFill>
                  <a:srgbClr val="3366FF"/>
                </a:solidFill>
              </a:rPr>
              <a:t>gardien</a:t>
            </a:r>
            <a:r>
              <a:rPr lang="en-US" sz="1800" dirty="0" smtClean="0">
                <a:solidFill>
                  <a:srgbClr val="3366FF"/>
                </a:solidFill>
              </a:rPr>
              <a:t> de but </a:t>
            </a:r>
            <a:r>
              <a:rPr lang="en-US" sz="1800" dirty="0" err="1" smtClean="0">
                <a:solidFill>
                  <a:srgbClr val="3366FF"/>
                </a:solidFill>
              </a:rPr>
              <a:t>doit</a:t>
            </a:r>
            <a:r>
              <a:rPr lang="en-US" sz="1800" dirty="0" smtClean="0">
                <a:solidFill>
                  <a:srgbClr val="3366FF"/>
                </a:solidFill>
              </a:rPr>
              <a:t> porter </a:t>
            </a:r>
            <a:r>
              <a:rPr lang="en-US" sz="1800" dirty="0" err="1" smtClean="0">
                <a:solidFill>
                  <a:srgbClr val="3366FF"/>
                </a:solidFill>
              </a:rPr>
              <a:t>une</a:t>
            </a:r>
            <a:r>
              <a:rPr lang="en-US" sz="1800" dirty="0" smtClean="0">
                <a:solidFill>
                  <a:srgbClr val="3366FF"/>
                </a:solidFill>
              </a:rPr>
              <a:t> </a:t>
            </a:r>
            <a:r>
              <a:rPr lang="en-US" sz="1800" dirty="0" err="1" smtClean="0">
                <a:solidFill>
                  <a:srgbClr val="3366FF"/>
                </a:solidFill>
              </a:rPr>
              <a:t>couleur</a:t>
            </a:r>
            <a:r>
              <a:rPr lang="en-US" sz="1800" dirty="0" smtClean="0">
                <a:solidFill>
                  <a:srgbClr val="3366FF"/>
                </a:solidFill>
              </a:rPr>
              <a:t> </a:t>
            </a:r>
            <a:r>
              <a:rPr lang="en-US" sz="1800" dirty="0" err="1" smtClean="0">
                <a:solidFill>
                  <a:srgbClr val="3366FF"/>
                </a:solidFill>
              </a:rPr>
              <a:t>c’est</a:t>
            </a:r>
            <a:r>
              <a:rPr lang="en-US" sz="1800" dirty="0" smtClean="0">
                <a:solidFill>
                  <a:srgbClr val="3366FF"/>
                </a:solidFill>
              </a:rPr>
              <a:t> </a:t>
            </a:r>
            <a:r>
              <a:rPr lang="en-US" sz="1800" dirty="0" err="1" smtClean="0">
                <a:solidFill>
                  <a:srgbClr val="3366FF"/>
                </a:solidFill>
              </a:rPr>
              <a:t>différent</a:t>
            </a:r>
            <a:r>
              <a:rPr lang="en-US" sz="1800" dirty="0" smtClean="0">
                <a:solidFill>
                  <a:srgbClr val="3366FF"/>
                </a:solidFill>
              </a:rPr>
              <a:t> </a:t>
            </a:r>
            <a:r>
              <a:rPr lang="en-US" sz="1800" dirty="0" err="1" smtClean="0">
                <a:solidFill>
                  <a:srgbClr val="3366FF"/>
                </a:solidFill>
              </a:rPr>
              <a:t>que</a:t>
            </a:r>
            <a:r>
              <a:rPr lang="en-US" sz="1800" dirty="0" smtClean="0">
                <a:solidFill>
                  <a:srgbClr val="3366FF"/>
                </a:solidFill>
              </a:rPr>
              <a:t> les </a:t>
            </a:r>
            <a:r>
              <a:rPr lang="en-US" sz="1800" dirty="0" err="1" smtClean="0">
                <a:solidFill>
                  <a:srgbClr val="3366FF"/>
                </a:solidFill>
              </a:rPr>
              <a:t>joueurs</a:t>
            </a:r>
            <a:r>
              <a:rPr lang="en-US" sz="1800" dirty="0" smtClean="0">
                <a:solidFill>
                  <a:srgbClr val="3366FF"/>
                </a:solidFill>
              </a:rPr>
              <a:t>. Les </a:t>
            </a:r>
            <a:r>
              <a:rPr lang="en-US" sz="1800" dirty="0" err="1" smtClean="0">
                <a:solidFill>
                  <a:srgbClr val="3366FF"/>
                </a:solidFill>
              </a:rPr>
              <a:t>joueurs</a:t>
            </a:r>
            <a:r>
              <a:rPr lang="en-US" sz="1800" dirty="0" smtClean="0">
                <a:solidFill>
                  <a:srgbClr val="3366FF"/>
                </a:solidFill>
              </a:rPr>
              <a:t> </a:t>
            </a:r>
            <a:r>
              <a:rPr lang="en-US" sz="1800" dirty="0" err="1" smtClean="0">
                <a:solidFill>
                  <a:srgbClr val="3366FF"/>
                </a:solidFill>
              </a:rPr>
              <a:t>doivent</a:t>
            </a:r>
            <a:r>
              <a:rPr lang="en-US" sz="1800" dirty="0" smtClean="0">
                <a:solidFill>
                  <a:srgbClr val="3366FF"/>
                </a:solidFill>
              </a:rPr>
              <a:t> porter les </a:t>
            </a:r>
            <a:r>
              <a:rPr lang="en-US" sz="1800" dirty="0" err="1" smtClean="0">
                <a:solidFill>
                  <a:srgbClr val="3366FF"/>
                </a:solidFill>
              </a:rPr>
              <a:t>uniformes</a:t>
            </a:r>
            <a:r>
              <a:rPr lang="en-US" sz="1800" dirty="0" smtClean="0">
                <a:solidFill>
                  <a:srgbClr val="3366FF"/>
                </a:solidFill>
              </a:rPr>
              <a:t> </a:t>
            </a:r>
            <a:r>
              <a:rPr lang="en-US" sz="1800" dirty="0" err="1" smtClean="0">
                <a:solidFill>
                  <a:srgbClr val="3366FF"/>
                </a:solidFill>
              </a:rPr>
              <a:t>identiques</a:t>
            </a:r>
            <a:r>
              <a:rPr lang="en-US" sz="1800" dirty="0" smtClean="0">
                <a:solidFill>
                  <a:srgbClr val="3366FF"/>
                </a:solidFill>
              </a:rPr>
              <a:t>. </a:t>
            </a:r>
            <a:r>
              <a:rPr lang="en-US" sz="1800" dirty="0" err="1" smtClean="0">
                <a:solidFill>
                  <a:srgbClr val="3366FF"/>
                </a:solidFill>
              </a:rPr>
              <a:t>Toutes</a:t>
            </a:r>
            <a:r>
              <a:rPr lang="en-US" sz="1800" dirty="0" smtClean="0">
                <a:solidFill>
                  <a:srgbClr val="3366FF"/>
                </a:solidFill>
              </a:rPr>
              <a:t> les chemises d’un </a:t>
            </a:r>
            <a:r>
              <a:rPr lang="en-US" sz="1800" dirty="0" err="1" smtClean="0">
                <a:solidFill>
                  <a:srgbClr val="3366FF"/>
                </a:solidFill>
              </a:rPr>
              <a:t>joueur</a:t>
            </a:r>
            <a:r>
              <a:rPr lang="en-US" sz="1800" dirty="0" smtClean="0">
                <a:solidFill>
                  <a:srgbClr val="3366FF"/>
                </a:solidFill>
              </a:rPr>
              <a:t> </a:t>
            </a:r>
            <a:r>
              <a:rPr lang="en-US" sz="1800" dirty="0" err="1" smtClean="0">
                <a:solidFill>
                  <a:srgbClr val="3366FF"/>
                </a:solidFill>
              </a:rPr>
              <a:t>ont</a:t>
            </a:r>
            <a:r>
              <a:rPr lang="en-US" sz="1800" dirty="0" smtClean="0">
                <a:solidFill>
                  <a:srgbClr val="3366FF"/>
                </a:solidFill>
              </a:rPr>
              <a:t> le </a:t>
            </a:r>
            <a:r>
              <a:rPr lang="en-US" sz="1800" dirty="0" err="1" smtClean="0">
                <a:solidFill>
                  <a:srgbClr val="3366FF"/>
                </a:solidFill>
              </a:rPr>
              <a:t>même</a:t>
            </a:r>
            <a:r>
              <a:rPr lang="en-US" sz="1800" dirty="0" smtClean="0">
                <a:solidFill>
                  <a:srgbClr val="3366FF"/>
                </a:solidFill>
              </a:rPr>
              <a:t> </a:t>
            </a:r>
            <a:r>
              <a:rPr lang="en-US" sz="1800" dirty="0" err="1" smtClean="0">
                <a:solidFill>
                  <a:srgbClr val="3366FF"/>
                </a:solidFill>
              </a:rPr>
              <a:t>numéro</a:t>
            </a:r>
            <a:r>
              <a:rPr lang="en-US" sz="1800" dirty="0" smtClean="0">
                <a:solidFill>
                  <a:srgbClr val="3366FF"/>
                </a:solidFill>
              </a:rPr>
              <a:t>. Les </a:t>
            </a:r>
            <a:r>
              <a:rPr lang="en-US" sz="1800" dirty="0" err="1" smtClean="0">
                <a:solidFill>
                  <a:srgbClr val="3366FF"/>
                </a:solidFill>
              </a:rPr>
              <a:t>accessoires</a:t>
            </a:r>
            <a:r>
              <a:rPr lang="en-US" sz="1800" dirty="0" smtClean="0">
                <a:solidFill>
                  <a:srgbClr val="3366FF"/>
                </a:solidFill>
              </a:rPr>
              <a:t> (les bijoux) </a:t>
            </a:r>
            <a:r>
              <a:rPr lang="en-US" sz="1800" dirty="0" err="1" smtClean="0">
                <a:solidFill>
                  <a:srgbClr val="3366FF"/>
                </a:solidFill>
              </a:rPr>
              <a:t>est</a:t>
            </a:r>
            <a:r>
              <a:rPr lang="en-US" sz="1800" dirty="0" smtClean="0">
                <a:solidFill>
                  <a:srgbClr val="3366FF"/>
                </a:solidFill>
              </a:rPr>
              <a:t> les jeans ne </a:t>
            </a:r>
            <a:r>
              <a:rPr lang="en-US" sz="1800" dirty="0" err="1" smtClean="0">
                <a:solidFill>
                  <a:srgbClr val="3366FF"/>
                </a:solidFill>
              </a:rPr>
              <a:t>sont</a:t>
            </a:r>
            <a:r>
              <a:rPr lang="en-US" sz="1800" dirty="0" smtClean="0">
                <a:solidFill>
                  <a:srgbClr val="3366FF"/>
                </a:solidFill>
              </a:rPr>
              <a:t> pas </a:t>
            </a:r>
            <a:r>
              <a:rPr lang="en-US" sz="1800" dirty="0" err="1" smtClean="0">
                <a:solidFill>
                  <a:srgbClr val="3366FF"/>
                </a:solidFill>
              </a:rPr>
              <a:t>permis</a:t>
            </a:r>
            <a:r>
              <a:rPr lang="en-US" sz="1800" dirty="0" smtClean="0">
                <a:solidFill>
                  <a:srgbClr val="3366FF"/>
                </a:solidFill>
              </a:rPr>
              <a:t>.   </a:t>
            </a:r>
            <a:endParaRPr lang="en-US" sz="1800" dirty="0">
              <a:solidFill>
                <a:srgbClr val="3366FF"/>
              </a:solidFill>
            </a:endParaRPr>
          </a:p>
        </p:txBody>
      </p:sp>
      <p:sp>
        <p:nvSpPr>
          <p:cNvPr id="4" name="TextBox 3"/>
          <p:cNvSpPr txBox="1"/>
          <p:nvPr/>
        </p:nvSpPr>
        <p:spPr>
          <a:xfrm>
            <a:off x="0" y="5081825"/>
            <a:ext cx="8749310" cy="1600438"/>
          </a:xfrm>
          <a:prstGeom prst="rect">
            <a:avLst/>
          </a:prstGeom>
          <a:noFill/>
        </p:spPr>
        <p:txBody>
          <a:bodyPr wrap="square" rtlCol="0">
            <a:spAutoFit/>
          </a:bodyPr>
          <a:lstStyle/>
          <a:p>
            <a:r>
              <a:rPr lang="en-US" sz="2400" dirty="0" err="1" smtClean="0">
                <a:solidFill>
                  <a:srgbClr val="CA4B05"/>
                </a:solidFill>
              </a:rPr>
              <a:t>C’est</a:t>
            </a:r>
            <a:r>
              <a:rPr lang="en-US" sz="2400" dirty="0" smtClean="0">
                <a:solidFill>
                  <a:srgbClr val="CA4B05"/>
                </a:solidFill>
              </a:rPr>
              <a:t> </a:t>
            </a:r>
            <a:r>
              <a:rPr lang="en-US" sz="2400" dirty="0" err="1" smtClean="0">
                <a:solidFill>
                  <a:srgbClr val="CA4B05"/>
                </a:solidFill>
              </a:rPr>
              <a:t>une</a:t>
            </a:r>
            <a:r>
              <a:rPr lang="en-US" sz="2400" dirty="0" smtClean="0">
                <a:solidFill>
                  <a:srgbClr val="CA4B05"/>
                </a:solidFill>
              </a:rPr>
              <a:t> </a:t>
            </a:r>
            <a:r>
              <a:rPr lang="en-US" sz="2400" dirty="0" err="1" smtClean="0">
                <a:solidFill>
                  <a:srgbClr val="CA4B05"/>
                </a:solidFill>
              </a:rPr>
              <a:t>vidéo</a:t>
            </a:r>
            <a:r>
              <a:rPr lang="en-US" sz="2400" dirty="0" smtClean="0">
                <a:solidFill>
                  <a:srgbClr val="CA4B05"/>
                </a:solidFill>
              </a:rPr>
              <a:t> du Handbal</a:t>
            </a:r>
            <a:r>
              <a:rPr lang="en-US" sz="2600" dirty="0" smtClean="0">
                <a:solidFill>
                  <a:srgbClr val="CA4B05"/>
                </a:solidFill>
              </a:rPr>
              <a:t>l. </a:t>
            </a:r>
            <a:r>
              <a:rPr lang="en-US" sz="2400" dirty="0" smtClean="0">
                <a:solidFill>
                  <a:srgbClr val="CA4B05"/>
                </a:solidFill>
              </a:rPr>
              <a:t>France </a:t>
            </a:r>
            <a:r>
              <a:rPr lang="en-US" sz="2400" dirty="0" err="1" smtClean="0">
                <a:solidFill>
                  <a:srgbClr val="CA4B05"/>
                </a:solidFill>
              </a:rPr>
              <a:t>vs</a:t>
            </a:r>
            <a:r>
              <a:rPr lang="en-US" sz="2400" dirty="0" smtClean="0">
                <a:solidFill>
                  <a:srgbClr val="CA4B05"/>
                </a:solidFill>
              </a:rPr>
              <a:t> </a:t>
            </a:r>
            <a:r>
              <a:rPr lang="en-US" sz="2400" dirty="0" err="1" smtClean="0">
                <a:solidFill>
                  <a:srgbClr val="CA4B05"/>
                </a:solidFill>
              </a:rPr>
              <a:t>Espagne</a:t>
            </a:r>
            <a:r>
              <a:rPr lang="en-US" sz="2400" dirty="0" smtClean="0">
                <a:solidFill>
                  <a:srgbClr val="CA4B05"/>
                </a:solidFill>
              </a:rPr>
              <a:t>: </a:t>
            </a:r>
            <a:r>
              <a:rPr lang="en-US" sz="2400" dirty="0" smtClean="0">
                <a:solidFill>
                  <a:srgbClr val="CA4B05"/>
                </a:solidFill>
                <a:hlinkClick r:id="rId4"/>
              </a:rPr>
              <a:t>https://www.youtube.com/watch?v=QgWHbPqpIWQ</a:t>
            </a:r>
            <a:endParaRPr lang="en-US" sz="2400" dirty="0" smtClean="0">
              <a:solidFill>
                <a:srgbClr val="CA4B05"/>
              </a:solidFill>
            </a:endParaRPr>
          </a:p>
          <a:p>
            <a:r>
              <a:rPr lang="en-US" sz="2400" dirty="0" err="1" smtClean="0">
                <a:solidFill>
                  <a:srgbClr val="CA4B05"/>
                </a:solidFill>
              </a:rPr>
              <a:t>C’est</a:t>
            </a:r>
            <a:r>
              <a:rPr lang="en-US" sz="2400" dirty="0" smtClean="0">
                <a:solidFill>
                  <a:srgbClr val="CA4B05"/>
                </a:solidFill>
              </a:rPr>
              <a:t> </a:t>
            </a:r>
            <a:r>
              <a:rPr lang="en-US" sz="2400" dirty="0" err="1" smtClean="0">
                <a:solidFill>
                  <a:srgbClr val="CA4B05"/>
                </a:solidFill>
              </a:rPr>
              <a:t>une</a:t>
            </a:r>
            <a:r>
              <a:rPr lang="en-US" sz="2400" dirty="0" smtClean="0">
                <a:solidFill>
                  <a:srgbClr val="CA4B05"/>
                </a:solidFill>
              </a:rPr>
              <a:t> </a:t>
            </a:r>
            <a:r>
              <a:rPr lang="en-US" sz="2400" dirty="0" err="1" smtClean="0">
                <a:solidFill>
                  <a:srgbClr val="CA4B05"/>
                </a:solidFill>
              </a:rPr>
              <a:t>vidéo</a:t>
            </a:r>
            <a:r>
              <a:rPr lang="en-US" sz="2400" dirty="0" smtClean="0">
                <a:solidFill>
                  <a:srgbClr val="CA4B05"/>
                </a:solidFill>
              </a:rPr>
              <a:t> </a:t>
            </a:r>
            <a:r>
              <a:rPr lang="en-US" sz="2400" dirty="0" err="1" smtClean="0">
                <a:solidFill>
                  <a:srgbClr val="CA4B05"/>
                </a:solidFill>
              </a:rPr>
              <a:t>introductif</a:t>
            </a:r>
            <a:r>
              <a:rPr lang="en-US" sz="2400" dirty="0" smtClean="0">
                <a:solidFill>
                  <a:srgbClr val="CA4B05"/>
                </a:solidFill>
              </a:rPr>
              <a:t> en </a:t>
            </a:r>
            <a:r>
              <a:rPr lang="en-US" sz="2400" dirty="0" err="1" smtClean="0">
                <a:solidFill>
                  <a:srgbClr val="CA4B05"/>
                </a:solidFill>
              </a:rPr>
              <a:t>anglais</a:t>
            </a:r>
            <a:r>
              <a:rPr lang="en-US" sz="2400" dirty="0" smtClean="0">
                <a:solidFill>
                  <a:srgbClr val="CA4B05"/>
                </a:solidFill>
              </a:rPr>
              <a:t>: </a:t>
            </a:r>
            <a:r>
              <a:rPr lang="en-US" sz="2400" dirty="0" smtClean="0">
                <a:solidFill>
                  <a:srgbClr val="CA4B05"/>
                </a:solidFill>
                <a:hlinkClick r:id="rId5"/>
              </a:rPr>
              <a:t>http://www.youtube.com/watch?v=q6RcTHNlxto</a:t>
            </a:r>
            <a:r>
              <a:rPr lang="en-US" sz="2400" dirty="0" smtClean="0">
                <a:solidFill>
                  <a:srgbClr val="CA4B05"/>
                </a:solidFill>
              </a:rPr>
              <a:t> </a:t>
            </a:r>
            <a:endParaRPr lang="en-US" sz="2400" dirty="0">
              <a:solidFill>
                <a:srgbClr val="CA4B05"/>
              </a:solidFill>
            </a:endParaRPr>
          </a:p>
        </p:txBody>
      </p:sp>
      <p:pic>
        <p:nvPicPr>
          <p:cNvPr id="7" name="Picture 6"/>
          <p:cNvPicPr>
            <a:picLocks noChangeAspect="1"/>
          </p:cNvPicPr>
          <p:nvPr/>
        </p:nvPicPr>
        <p:blipFill>
          <a:blip r:embed="rId6"/>
          <a:stretch>
            <a:fillRect/>
          </a:stretch>
        </p:blipFill>
        <p:spPr>
          <a:xfrm>
            <a:off x="194038" y="3404743"/>
            <a:ext cx="1638300" cy="1638300"/>
          </a:xfrm>
          <a:prstGeom prst="rect">
            <a:avLst/>
          </a:prstGeom>
        </p:spPr>
      </p:pic>
      <p:pic>
        <p:nvPicPr>
          <p:cNvPr id="8" name="Picture 7"/>
          <p:cNvPicPr>
            <a:picLocks noChangeAspect="1"/>
          </p:cNvPicPr>
          <p:nvPr/>
        </p:nvPicPr>
        <p:blipFill>
          <a:blip r:embed="rId7"/>
          <a:stretch>
            <a:fillRect/>
          </a:stretch>
        </p:blipFill>
        <p:spPr>
          <a:xfrm>
            <a:off x="1585382" y="3404743"/>
            <a:ext cx="1608190" cy="1608190"/>
          </a:xfrm>
          <a:prstGeom prst="rect">
            <a:avLst/>
          </a:prstGeom>
        </p:spPr>
      </p:pic>
      <p:pic>
        <p:nvPicPr>
          <p:cNvPr id="9" name="Picture 8"/>
          <p:cNvPicPr>
            <a:picLocks noChangeAspect="1"/>
          </p:cNvPicPr>
          <p:nvPr/>
        </p:nvPicPr>
        <p:blipFill>
          <a:blip r:embed="rId8"/>
          <a:stretch>
            <a:fillRect/>
          </a:stretch>
        </p:blipFill>
        <p:spPr>
          <a:xfrm>
            <a:off x="3193572" y="3388477"/>
            <a:ext cx="1450407" cy="1624456"/>
          </a:xfrm>
          <a:prstGeom prst="rect">
            <a:avLst/>
          </a:prstGeom>
        </p:spPr>
      </p:pic>
      <p:pic>
        <p:nvPicPr>
          <p:cNvPr id="10" name="Picture 9"/>
          <p:cNvPicPr>
            <a:picLocks noChangeAspect="1"/>
          </p:cNvPicPr>
          <p:nvPr/>
        </p:nvPicPr>
        <p:blipFill>
          <a:blip r:embed="rId9"/>
          <a:stretch>
            <a:fillRect/>
          </a:stretch>
        </p:blipFill>
        <p:spPr>
          <a:xfrm>
            <a:off x="5442766" y="3388477"/>
            <a:ext cx="1494379" cy="1494379"/>
          </a:xfrm>
          <a:prstGeom prst="rect">
            <a:avLst/>
          </a:prstGeom>
        </p:spPr>
      </p:pic>
      <p:pic>
        <p:nvPicPr>
          <p:cNvPr id="11" name="Picture 10"/>
          <p:cNvPicPr>
            <a:picLocks noChangeAspect="1"/>
          </p:cNvPicPr>
          <p:nvPr/>
        </p:nvPicPr>
        <p:blipFill>
          <a:blip r:embed="rId10"/>
          <a:stretch>
            <a:fillRect/>
          </a:stretch>
        </p:blipFill>
        <p:spPr>
          <a:xfrm>
            <a:off x="7088202" y="3157787"/>
            <a:ext cx="1855146" cy="1855146"/>
          </a:xfrm>
          <a:prstGeom prst="rect">
            <a:avLst/>
          </a:prstGeom>
        </p:spPr>
      </p:pic>
      <p:pic>
        <p:nvPicPr>
          <p:cNvPr id="12" name="Sound 1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446266" y="3736329"/>
            <a:ext cx="812800" cy="812800"/>
          </a:xfrm>
          <a:prstGeom prst="rect">
            <a:avLst/>
          </a:prstGeom>
        </p:spPr>
      </p:pic>
      <p:sp>
        <p:nvSpPr>
          <p:cNvPr id="13" name="TextBox 12"/>
          <p:cNvSpPr txBox="1"/>
          <p:nvPr/>
        </p:nvSpPr>
        <p:spPr>
          <a:xfrm>
            <a:off x="7088202" y="6463465"/>
            <a:ext cx="2279450" cy="369332"/>
          </a:xfrm>
          <a:prstGeom prst="rect">
            <a:avLst/>
          </a:prstGeom>
          <a:noFill/>
        </p:spPr>
        <p:txBody>
          <a:bodyPr wrap="square" rtlCol="0">
            <a:spAutoFit/>
          </a:bodyPr>
          <a:lstStyle/>
          <a:p>
            <a:r>
              <a:rPr lang="en-US" dirty="0" smtClean="0"/>
              <a:t>Jesse McBrearty</a:t>
            </a:r>
            <a:endParaRPr lang="en-US" dirty="0"/>
          </a:p>
        </p:txBody>
      </p:sp>
    </p:spTree>
    <p:extLst>
      <p:ext uri="{BB962C8B-B14F-4D97-AF65-F5344CB8AC3E}">
        <p14:creationId xmlns:p14="http://schemas.microsoft.com/office/powerpoint/2010/main" val="367747067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848" fill="hold"/>
                                        <p:tgtEl>
                                          <p:spTgt spid="12"/>
                                        </p:tgtEl>
                                      </p:cBhvr>
                                    </p:cmd>
                                  </p:childTnLst>
                                </p:cTn>
                              </p:par>
                            </p:childTnLst>
                          </p:cTn>
                        </p:par>
                      </p:childTnLst>
                    </p:cTn>
                  </p:par>
                </p:childTnLst>
              </p:cTn>
              <p:nextCondLst>
                <p:cond evt="onClick" delay="0">
                  <p:tgtEl>
                    <p:spTgt spid="12"/>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0412" y="38517"/>
            <a:ext cx="3287099" cy="548640"/>
          </a:xfrm>
        </p:spPr>
        <p:txBody>
          <a:bodyPr/>
          <a:lstStyle/>
          <a:p>
            <a:r>
              <a:rPr lang="en-US" dirty="0" smtClean="0">
                <a:solidFill>
                  <a:schemeClr val="accent2">
                    <a:lumMod val="75000"/>
                  </a:schemeClr>
                </a:solidFill>
              </a:rPr>
              <a:t>La </a:t>
            </a:r>
            <a:r>
              <a:rPr lang="en-US" dirty="0" err="1" smtClean="0">
                <a:solidFill>
                  <a:schemeClr val="accent2">
                    <a:lumMod val="75000"/>
                  </a:schemeClr>
                </a:solidFill>
              </a:rPr>
              <a:t>bibliographie</a:t>
            </a:r>
            <a:endParaRPr lang="en-US" dirty="0">
              <a:solidFill>
                <a:schemeClr val="accent2">
                  <a:lumMod val="75000"/>
                </a:schemeClr>
              </a:solidFill>
            </a:endParaRPr>
          </a:p>
        </p:txBody>
      </p:sp>
      <p:sp>
        <p:nvSpPr>
          <p:cNvPr id="3" name="Content Placeholder 2"/>
          <p:cNvSpPr>
            <a:spLocks noGrp="1"/>
          </p:cNvSpPr>
          <p:nvPr>
            <p:ph idx="1"/>
          </p:nvPr>
        </p:nvSpPr>
        <p:spPr>
          <a:xfrm>
            <a:off x="0" y="640080"/>
            <a:ext cx="9144000" cy="4387650"/>
          </a:xfrm>
        </p:spPr>
        <p:txBody>
          <a:bodyPr/>
          <a:lstStyle/>
          <a:p>
            <a:r>
              <a:rPr lang="en-US" dirty="0">
                <a:solidFill>
                  <a:srgbClr val="0000FF"/>
                </a:solidFill>
              </a:rPr>
              <a:t>"Handball: SOMI-</a:t>
            </a:r>
            <a:r>
              <a:rPr lang="en-US" dirty="0" err="1">
                <a:solidFill>
                  <a:srgbClr val="0000FF"/>
                </a:solidFill>
              </a:rPr>
              <a:t>Informations</a:t>
            </a:r>
            <a:r>
              <a:rPr lang="en-US" dirty="0">
                <a:solidFill>
                  <a:srgbClr val="0000FF"/>
                </a:solidFill>
              </a:rPr>
              <a:t> </a:t>
            </a:r>
            <a:r>
              <a:rPr lang="en-US" dirty="0" err="1">
                <a:solidFill>
                  <a:srgbClr val="0000FF"/>
                </a:solidFill>
              </a:rPr>
              <a:t>spécifiques</a:t>
            </a:r>
            <a:r>
              <a:rPr lang="en-US" dirty="0">
                <a:solidFill>
                  <a:srgbClr val="0000FF"/>
                </a:solidFill>
              </a:rPr>
              <a:t>" ["Handball: SOMI-Specific </a:t>
            </a:r>
          </a:p>
          <a:p>
            <a:r>
              <a:rPr lang="en-US" dirty="0">
                <a:solidFill>
                  <a:srgbClr val="0000FF"/>
                </a:solidFill>
              </a:rPr>
              <a:t>     	Information"]. </a:t>
            </a:r>
            <a:r>
              <a:rPr lang="en-US" dirty="0" err="1">
                <a:solidFill>
                  <a:srgbClr val="0000FF"/>
                </a:solidFill>
              </a:rPr>
              <a:t>Jeux</a:t>
            </a:r>
            <a:r>
              <a:rPr lang="en-US" dirty="0">
                <a:solidFill>
                  <a:srgbClr val="0000FF"/>
                </a:solidFill>
              </a:rPr>
              <a:t> </a:t>
            </a:r>
            <a:r>
              <a:rPr lang="en-US" dirty="0" err="1">
                <a:solidFill>
                  <a:srgbClr val="0000FF"/>
                </a:solidFill>
              </a:rPr>
              <a:t>olympiques</a:t>
            </a:r>
            <a:r>
              <a:rPr lang="en-US" dirty="0">
                <a:solidFill>
                  <a:srgbClr val="0000FF"/>
                </a:solidFill>
              </a:rPr>
              <a:t> </a:t>
            </a:r>
            <a:r>
              <a:rPr lang="en-US" dirty="0" err="1">
                <a:solidFill>
                  <a:srgbClr val="0000FF"/>
                </a:solidFill>
              </a:rPr>
              <a:t>spéciaux</a:t>
            </a:r>
            <a:r>
              <a:rPr lang="en-US" dirty="0">
                <a:solidFill>
                  <a:srgbClr val="0000FF"/>
                </a:solidFill>
              </a:rPr>
              <a:t>. Central Michigan University, 2010. </a:t>
            </a:r>
          </a:p>
          <a:p>
            <a:r>
              <a:rPr lang="en-US" dirty="0">
                <a:solidFill>
                  <a:srgbClr val="0000FF"/>
                </a:solidFill>
              </a:rPr>
              <a:t>     	Web. 12 Jan. 2014. &lt;http://</a:t>
            </a:r>
            <a:r>
              <a:rPr lang="en-US" dirty="0" err="1">
                <a:solidFill>
                  <a:srgbClr val="0000FF"/>
                </a:solidFill>
              </a:rPr>
              <a:t>www.somi.org</a:t>
            </a:r>
            <a:r>
              <a:rPr lang="en-US" dirty="0">
                <a:solidFill>
                  <a:srgbClr val="0000FF"/>
                </a:solidFill>
              </a:rPr>
              <a:t>/Documents/ </a:t>
            </a:r>
          </a:p>
          <a:p>
            <a:r>
              <a:rPr lang="en-US" dirty="0">
                <a:solidFill>
                  <a:srgbClr val="0000FF"/>
                </a:solidFill>
              </a:rPr>
              <a:t>    	 Handball%20Rules.pdf&gt;. </a:t>
            </a:r>
          </a:p>
          <a:p>
            <a:endParaRPr lang="en-US" dirty="0" smtClean="0"/>
          </a:p>
          <a:p>
            <a:r>
              <a:rPr lang="en-US" dirty="0">
                <a:solidFill>
                  <a:srgbClr val="0000FF"/>
                </a:solidFill>
              </a:rPr>
              <a:t>"</a:t>
            </a:r>
            <a:r>
              <a:rPr lang="en-US" dirty="0" err="1">
                <a:solidFill>
                  <a:srgbClr val="0000FF"/>
                </a:solidFill>
              </a:rPr>
              <a:t>Fédération</a:t>
            </a:r>
            <a:r>
              <a:rPr lang="en-US" dirty="0">
                <a:solidFill>
                  <a:srgbClr val="0000FF"/>
                </a:solidFill>
              </a:rPr>
              <a:t> </a:t>
            </a:r>
            <a:r>
              <a:rPr lang="en-US" dirty="0" err="1">
                <a:solidFill>
                  <a:srgbClr val="0000FF"/>
                </a:solidFill>
              </a:rPr>
              <a:t>française</a:t>
            </a:r>
            <a:r>
              <a:rPr lang="en-US" dirty="0">
                <a:solidFill>
                  <a:srgbClr val="0000FF"/>
                </a:solidFill>
              </a:rPr>
              <a:t> de handball : FFHB: </a:t>
            </a:r>
            <a:r>
              <a:rPr lang="en-US" dirty="0" err="1">
                <a:solidFill>
                  <a:srgbClr val="0000FF"/>
                </a:solidFill>
              </a:rPr>
              <a:t>www.ff-handball.org</a:t>
            </a:r>
            <a:r>
              <a:rPr lang="en-US" dirty="0">
                <a:solidFill>
                  <a:srgbClr val="0000FF"/>
                </a:solidFill>
              </a:rPr>
              <a:t>." </a:t>
            </a:r>
            <a:r>
              <a:rPr lang="en-US" dirty="0" err="1">
                <a:solidFill>
                  <a:srgbClr val="0000FF"/>
                </a:solidFill>
              </a:rPr>
              <a:t>Fédération</a:t>
            </a:r>
            <a:r>
              <a:rPr lang="en-US" dirty="0">
                <a:solidFill>
                  <a:srgbClr val="0000FF"/>
                </a:solidFill>
              </a:rPr>
              <a:t> </a:t>
            </a:r>
            <a:r>
              <a:rPr lang="en-US" dirty="0" err="1">
                <a:solidFill>
                  <a:srgbClr val="0000FF"/>
                </a:solidFill>
              </a:rPr>
              <a:t>française</a:t>
            </a:r>
            <a:r>
              <a:rPr lang="en-US" dirty="0">
                <a:solidFill>
                  <a:srgbClr val="0000FF"/>
                </a:solidFill>
              </a:rPr>
              <a:t> de handball : FFHB: </a:t>
            </a:r>
            <a:r>
              <a:rPr lang="en-US" dirty="0" err="1">
                <a:solidFill>
                  <a:srgbClr val="0000FF"/>
                </a:solidFill>
              </a:rPr>
              <a:t>www.ff-handball.org</a:t>
            </a:r>
            <a:r>
              <a:rPr lang="en-US" dirty="0">
                <a:solidFill>
                  <a:srgbClr val="0000FF"/>
                </a:solidFill>
              </a:rPr>
              <a:t>. </a:t>
            </a:r>
            <a:r>
              <a:rPr lang="en-US" dirty="0" err="1">
                <a:solidFill>
                  <a:srgbClr val="0000FF"/>
                </a:solidFill>
              </a:rPr>
              <a:t>N.p</a:t>
            </a:r>
            <a:r>
              <a:rPr lang="en-US" dirty="0">
                <a:solidFill>
                  <a:srgbClr val="0000FF"/>
                </a:solidFill>
              </a:rPr>
              <a:t>., </a:t>
            </a:r>
            <a:r>
              <a:rPr lang="en-US" dirty="0" err="1">
                <a:solidFill>
                  <a:srgbClr val="0000FF"/>
                </a:solidFill>
              </a:rPr>
              <a:t>n.d.</a:t>
            </a:r>
            <a:r>
              <a:rPr lang="en-US" dirty="0">
                <a:solidFill>
                  <a:srgbClr val="0000FF"/>
                </a:solidFill>
              </a:rPr>
              <a:t> Web. 15 Jan. 2014. &lt;http://</a:t>
            </a:r>
            <a:r>
              <a:rPr lang="en-US" dirty="0" err="1">
                <a:solidFill>
                  <a:srgbClr val="0000FF"/>
                </a:solidFill>
              </a:rPr>
              <a:t>www.ff-handball.org</a:t>
            </a:r>
            <a:r>
              <a:rPr lang="en-US" dirty="0">
                <a:solidFill>
                  <a:srgbClr val="0000FF"/>
                </a:solidFill>
              </a:rPr>
              <a:t>/&gt;</a:t>
            </a:r>
            <a:r>
              <a:rPr lang="en-US" dirty="0" smtClean="0">
                <a:solidFill>
                  <a:srgbClr val="0000FF"/>
                </a:solidFill>
              </a:rPr>
              <a:t>.</a:t>
            </a:r>
          </a:p>
          <a:p>
            <a:endParaRPr lang="en-US" dirty="0">
              <a:solidFill>
                <a:srgbClr val="0000FF"/>
              </a:solidFill>
            </a:endParaRPr>
          </a:p>
          <a:p>
            <a:r>
              <a:rPr lang="en-US" dirty="0">
                <a:solidFill>
                  <a:srgbClr val="0000FF"/>
                </a:solidFill>
              </a:rPr>
              <a:t>"</a:t>
            </a:r>
            <a:r>
              <a:rPr lang="en-US" dirty="0" err="1">
                <a:solidFill>
                  <a:srgbClr val="0000FF"/>
                </a:solidFill>
              </a:rPr>
              <a:t>Ligue</a:t>
            </a:r>
            <a:r>
              <a:rPr lang="en-US" dirty="0">
                <a:solidFill>
                  <a:srgbClr val="0000FF"/>
                </a:solidFill>
              </a:rPr>
              <a:t> </a:t>
            </a:r>
            <a:r>
              <a:rPr lang="en-US" dirty="0" err="1">
                <a:solidFill>
                  <a:srgbClr val="0000FF"/>
                </a:solidFill>
              </a:rPr>
              <a:t>Nationale</a:t>
            </a:r>
            <a:r>
              <a:rPr lang="en-US" dirty="0">
                <a:solidFill>
                  <a:srgbClr val="0000FF"/>
                </a:solidFill>
              </a:rPr>
              <a:t> de Handball." Wikipedia. Wikimedia Foundation, 1 Dec. 2014. Web. 15 Jan. 2014. &lt;http://</a:t>
            </a:r>
            <a:r>
              <a:rPr lang="en-US" dirty="0" err="1">
                <a:solidFill>
                  <a:srgbClr val="0000FF"/>
                </a:solidFill>
              </a:rPr>
              <a:t>en.wikipedia.org</a:t>
            </a:r>
            <a:r>
              <a:rPr lang="en-US" dirty="0">
                <a:solidFill>
                  <a:srgbClr val="0000FF"/>
                </a:solidFill>
              </a:rPr>
              <a:t>/wiki/</a:t>
            </a:r>
            <a:r>
              <a:rPr lang="en-US" dirty="0" err="1">
                <a:solidFill>
                  <a:srgbClr val="0000FF"/>
                </a:solidFill>
              </a:rPr>
              <a:t>Ligue_Nationale_de_Handball</a:t>
            </a:r>
            <a:r>
              <a:rPr lang="en-US" dirty="0">
                <a:solidFill>
                  <a:srgbClr val="0000FF"/>
                </a:solidFill>
              </a:rPr>
              <a:t>&gt;. </a:t>
            </a:r>
            <a:endParaRPr lang="en-US" dirty="0" smtClean="0">
              <a:solidFill>
                <a:srgbClr val="0000FF"/>
              </a:solidFill>
            </a:endParaRPr>
          </a:p>
          <a:p>
            <a:endParaRPr lang="en-US" dirty="0">
              <a:solidFill>
                <a:srgbClr val="0000FF"/>
              </a:solidFill>
            </a:endParaRPr>
          </a:p>
          <a:p>
            <a:r>
              <a:rPr lang="en-US" dirty="0">
                <a:solidFill>
                  <a:srgbClr val="0000FF"/>
                </a:solidFill>
              </a:rPr>
              <a:t>"La Naissance Du Handball." </a:t>
            </a:r>
            <a:r>
              <a:rPr lang="en-US" dirty="0" err="1">
                <a:solidFill>
                  <a:srgbClr val="0000FF"/>
                </a:solidFill>
              </a:rPr>
              <a:t>Fédération</a:t>
            </a:r>
            <a:r>
              <a:rPr lang="en-US" dirty="0">
                <a:solidFill>
                  <a:srgbClr val="0000FF"/>
                </a:solidFill>
              </a:rPr>
              <a:t> </a:t>
            </a:r>
            <a:r>
              <a:rPr lang="en-US" dirty="0" err="1">
                <a:solidFill>
                  <a:srgbClr val="0000FF"/>
                </a:solidFill>
              </a:rPr>
              <a:t>Française</a:t>
            </a:r>
            <a:r>
              <a:rPr lang="en-US" dirty="0">
                <a:solidFill>
                  <a:srgbClr val="0000FF"/>
                </a:solidFill>
              </a:rPr>
              <a:t> De Handball: FFHB: Histoire. </a:t>
            </a:r>
            <a:r>
              <a:rPr lang="en-US" dirty="0" err="1">
                <a:solidFill>
                  <a:srgbClr val="0000FF"/>
                </a:solidFill>
              </a:rPr>
              <a:t>N.p</a:t>
            </a:r>
            <a:r>
              <a:rPr lang="en-US" dirty="0">
                <a:solidFill>
                  <a:srgbClr val="0000FF"/>
                </a:solidFill>
              </a:rPr>
              <a:t>., </a:t>
            </a:r>
            <a:r>
              <a:rPr lang="en-US" dirty="0" err="1">
                <a:solidFill>
                  <a:srgbClr val="0000FF"/>
                </a:solidFill>
              </a:rPr>
              <a:t>n.d.</a:t>
            </a:r>
            <a:r>
              <a:rPr lang="en-US" dirty="0">
                <a:solidFill>
                  <a:srgbClr val="0000FF"/>
                </a:solidFill>
              </a:rPr>
              <a:t> Web.</a:t>
            </a:r>
          </a:p>
        </p:txBody>
      </p:sp>
      <p:sp>
        <p:nvSpPr>
          <p:cNvPr id="5" name="TextBox 4"/>
          <p:cNvSpPr txBox="1"/>
          <p:nvPr/>
        </p:nvSpPr>
        <p:spPr>
          <a:xfrm>
            <a:off x="5845369" y="6471027"/>
            <a:ext cx="3298631" cy="369332"/>
          </a:xfrm>
          <a:prstGeom prst="rect">
            <a:avLst/>
          </a:prstGeom>
          <a:noFill/>
        </p:spPr>
        <p:txBody>
          <a:bodyPr wrap="square" rtlCol="0">
            <a:spAutoFit/>
          </a:bodyPr>
          <a:lstStyle/>
          <a:p>
            <a:r>
              <a:rPr lang="en-US" dirty="0" err="1"/>
              <a:t>Assemblé</a:t>
            </a:r>
            <a:r>
              <a:rPr lang="en-US" dirty="0"/>
              <a:t> par Jesse McBrearty</a:t>
            </a:r>
          </a:p>
        </p:txBody>
      </p:sp>
    </p:spTree>
    <p:extLst>
      <p:ext uri="{BB962C8B-B14F-4D97-AF65-F5344CB8AC3E}">
        <p14:creationId xmlns:p14="http://schemas.microsoft.com/office/powerpoint/2010/main" val="80955947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Angles.thmx</Template>
  <TotalTime>62</TotalTime>
  <Words>380</Words>
  <Application>Microsoft Macintosh PowerPoint</Application>
  <PresentationFormat>On-screen Show (4:3)</PresentationFormat>
  <Paragraphs>38</Paragraphs>
  <Slides>6</Slides>
  <Notes>0</Notes>
  <HiddenSlides>0</HiddenSlides>
  <MMClips>4</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Angles</vt:lpstr>
      <vt:lpstr>handball</vt:lpstr>
      <vt:lpstr>L’histoire du handball </vt:lpstr>
      <vt:lpstr>QUEL SONT les règlements?</vt:lpstr>
      <vt:lpstr>Équipement du handball</vt:lpstr>
      <vt:lpstr>Quels vêtements porte-t-on pour ce sport?</vt:lpstr>
      <vt:lpstr>La bibliographie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handball</dc:title>
  <dc:creator>Jesse McBrearty</dc:creator>
  <cp:lastModifiedBy>Jesse McBrearty</cp:lastModifiedBy>
  <cp:revision>8</cp:revision>
  <dcterms:created xsi:type="dcterms:W3CDTF">2014-01-14T20:54:45Z</dcterms:created>
  <dcterms:modified xsi:type="dcterms:W3CDTF">2014-01-20T20:19:32Z</dcterms:modified>
</cp:coreProperties>
</file>